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2"/>
  </p:sldMasterIdLst>
  <p:notesMasterIdLst>
    <p:notesMasterId r:id="rId36"/>
  </p:notesMasterIdLst>
  <p:handoutMasterIdLst>
    <p:handoutMasterId r:id="rId37"/>
  </p:handoutMasterIdLst>
  <p:sldIdLst>
    <p:sldId id="265" r:id="rId3"/>
    <p:sldId id="297" r:id="rId4"/>
    <p:sldId id="273" r:id="rId5"/>
    <p:sldId id="266" r:id="rId6"/>
    <p:sldId id="275" r:id="rId7"/>
    <p:sldId id="276" r:id="rId8"/>
    <p:sldId id="299" r:id="rId9"/>
    <p:sldId id="267" r:id="rId10"/>
    <p:sldId id="268" r:id="rId11"/>
    <p:sldId id="300" r:id="rId12"/>
    <p:sldId id="274" r:id="rId13"/>
    <p:sldId id="269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87" r:id="rId24"/>
    <p:sldId id="289" r:id="rId25"/>
    <p:sldId id="301" r:id="rId26"/>
    <p:sldId id="288" r:id="rId27"/>
    <p:sldId id="282" r:id="rId28"/>
    <p:sldId id="291" r:id="rId29"/>
    <p:sldId id="295" r:id="rId30"/>
    <p:sldId id="292" r:id="rId31"/>
    <p:sldId id="305" r:id="rId32"/>
    <p:sldId id="303" r:id="rId33"/>
    <p:sldId id="304" r:id="rId34"/>
    <p:sldId id="29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04"/>
    <a:srgbClr val="BE4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4" autoAdjust="0"/>
    <p:restoredTop sz="77526" autoAdjust="0"/>
  </p:normalViewPr>
  <p:slideViewPr>
    <p:cSldViewPr snapToGrid="0" showGuides="1">
      <p:cViewPr>
        <p:scale>
          <a:sx n="80" d="100"/>
          <a:sy n="80" d="100"/>
        </p:scale>
        <p:origin x="-162" y="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stateful</a:t>
            </a:r>
            <a:r>
              <a:rPr lang="en-US" altLang="zh-CN" dirty="0" smtClean="0"/>
              <a:t> (“</a:t>
            </a:r>
            <a:r>
              <a:rPr lang="en-US" altLang="zh-CN" dirty="0" err="1" smtClean="0"/>
              <a:t>supercookie</a:t>
            </a:r>
            <a:r>
              <a:rPr lang="en-US" altLang="zh-CN" dirty="0" smtClean="0"/>
              <a:t>”) and stateless (“fingerprinting”) technologies that can be used to pseudonymously correlate web activities.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03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zh-CN" sz="1200" dirty="0" smtClean="0">
                <a:solidFill>
                  <a:srgbClr val="000000"/>
                </a:solidFill>
              </a:rPr>
              <a:t>Selection only</a:t>
            </a:r>
            <a:r>
              <a:rPr lang="en-US" altLang="zh-CN" sz="1200" baseline="0" dirty="0" smtClean="0">
                <a:solidFill>
                  <a:srgbClr val="000000"/>
                </a:solidFill>
              </a:rPr>
              <a:t> if switch is going to happen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zh-CN" sz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zh-CN" sz="1200" dirty="0" smtClean="0">
                <a:solidFill>
                  <a:srgbClr val="000000"/>
                </a:solidFill>
              </a:rPr>
              <a:t>Now we know when to switch principal, the next thing we would like to know is if a switch is required, Which principal to use? Create a new one or reuse the existing one?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zh-CN" sz="1200" dirty="0" smtClean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13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0000"/>
                </a:solidFill>
              </a:rPr>
              <a:t>Each node represents a principal and the edge between two node means at least one frame has switched from start the node to the end node.   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7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zh-CN" sz="1200" dirty="0" smtClean="0">
              <a:solidFill>
                <a:srgbClr val="000000"/>
              </a:solidFill>
            </a:endParaRPr>
          </a:p>
          <a:p>
            <a:r>
              <a:rPr lang="en-US" altLang="zh-CN" sz="1400" dirty="0" smtClean="0">
                <a:solidFill>
                  <a:srgbClr val="040404"/>
                </a:solidFill>
              </a:rPr>
              <a:t>Unconstrained enable: </a:t>
            </a:r>
            <a:r>
              <a:rPr lang="en-US" altLang="zh-CN" sz="1200" dirty="0" smtClean="0"/>
              <a:t>can be abused by tackers to bypass principal boundaries, </a:t>
            </a:r>
          </a:p>
          <a:p>
            <a:r>
              <a:rPr lang="en-US" altLang="zh-CN" sz="1200" dirty="0" smtClean="0"/>
              <a:t>    thus leak out user’s private information.   </a:t>
            </a:r>
          </a:p>
          <a:p>
            <a:endParaRPr lang="en-US" altLang="zh-CN" sz="1100" dirty="0" smtClean="0"/>
          </a:p>
          <a:p>
            <a:r>
              <a:rPr lang="en-US" altLang="zh-CN" sz="1400" dirty="0" smtClean="0">
                <a:solidFill>
                  <a:srgbClr val="040404"/>
                </a:solidFill>
              </a:rPr>
              <a:t>Completely disable: severely breaks the functionalities of existing web services</a:t>
            </a:r>
            <a:endParaRPr lang="zh-CN" altLang="en-US" sz="1400" dirty="0" smtClean="0">
              <a:solidFill>
                <a:srgbClr val="040404"/>
              </a:solidFill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zh-CN" sz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zh-CN" sz="1200" dirty="0" smtClean="0">
                <a:solidFill>
                  <a:srgbClr val="000000"/>
                </a:solidFill>
              </a:rPr>
              <a:t>Explicit communication refers to the message channels that allow cross-origin messaging among different frames through browser APIs.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zh-CN" sz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zh-CN" sz="1200" dirty="0" smtClean="0">
                <a:solidFill>
                  <a:srgbClr val="000000"/>
                </a:solidFill>
              </a:rPr>
              <a:t>Obviously, explicit communication can break the isolation mechanism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zh-CN" sz="1200" dirty="0" smtClean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10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3F3F3F"/>
                </a:solidFill>
                <a:cs typeface="Arial" charset="0"/>
              </a:rPr>
              <a:t>That</a:t>
            </a:r>
            <a:r>
              <a:rPr lang="en-US" altLang="zh-CN" sz="1200" baseline="0" dirty="0" smtClean="0">
                <a:solidFill>
                  <a:srgbClr val="3F3F3F"/>
                </a:solidFill>
                <a:cs typeface="Arial" charset="0"/>
              </a:rPr>
              <a:t> means </a:t>
            </a:r>
            <a:r>
              <a:rPr lang="en-US" altLang="zh-CN" sz="1200" dirty="0" smtClean="0">
                <a:solidFill>
                  <a:srgbClr val="3F3F3F"/>
                </a:solidFill>
                <a:cs typeface="Arial" charset="0"/>
              </a:rPr>
              <a:t>Third-party elements can not explicitly communicate with other principals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51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0000"/>
                </a:solidFill>
              </a:rPr>
              <a:t>Do not restrict implicit communication because of derivative contents allocation policy</a:t>
            </a: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5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Isolation is</a:t>
            </a:r>
            <a:r>
              <a:rPr lang="en-US" altLang="zh-CN" baseline="0" dirty="0" smtClean="0"/>
              <a:t> good, otherwise </a:t>
            </a:r>
            <a:r>
              <a:rPr lang="en-US" altLang="zh-CN" sz="1200" dirty="0" smtClean="0">
                <a:solidFill>
                  <a:srgbClr val="3F3F3F"/>
                </a:solidFill>
                <a:latin typeface="Calisto MT" pitchFamily="16" charset="0"/>
              </a:rPr>
              <a:t>can be abused to store tracking identifier.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7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latin typeface="Calisto MT" pitchFamily="16" charset="0"/>
              </a:rPr>
              <a:t>Alloy is the most popular formal proof system</a:t>
            </a:r>
          </a:p>
          <a:p>
            <a:pPr eaLnBrk="1" hangingPunct="1">
              <a:buClrTx/>
              <a:buFontTx/>
              <a:buNone/>
            </a:pPr>
            <a:endParaRPr lang="en-US" altLang="zh-CN" sz="2400" dirty="0" smtClean="0">
              <a:solidFill>
                <a:srgbClr val="000000"/>
              </a:solidFill>
              <a:latin typeface="Calisto MT" pitchFamily="16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0000"/>
                </a:solidFill>
              </a:rPr>
              <a:t>Here is how the proof works. We give alloy an assertion, which is the goal we want to prove. Like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TrackingFree</a:t>
            </a:r>
            <a:r>
              <a:rPr lang="en-US" altLang="zh-CN" sz="1200" dirty="0" smtClean="0">
                <a:solidFill>
                  <a:srgbClr val="000000"/>
                </a:solidFill>
              </a:rPr>
              <a:t> can protect user’ privacy and give a space size. Like 15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httprequests</a:t>
            </a:r>
            <a:r>
              <a:rPr lang="en-US" altLang="zh-CN" sz="1200" dirty="0" smtClean="0">
                <a:solidFill>
                  <a:srgbClr val="000000"/>
                </a:solidFill>
              </a:rPr>
              <a:t>. Then alloy will try to search the space to find the counter example that controvert the goal. If it find one, The goal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deosn’t</a:t>
            </a:r>
            <a:r>
              <a:rPr lang="en-US" altLang="zh-CN" sz="1200" dirty="0" smtClean="0">
                <a:solidFill>
                  <a:srgbClr val="000000"/>
                </a:solidFill>
              </a:rPr>
              <a:t> hold. A good thing of Alloy is that it can completely search the space, that is, if alloy says no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conterexamples</a:t>
            </a:r>
            <a:r>
              <a:rPr lang="en-US" altLang="zh-CN" sz="1200" dirty="0" smtClean="0">
                <a:solidFill>
                  <a:srgbClr val="000000"/>
                </a:solidFill>
              </a:rPr>
              <a:t> in this space, than there is no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conterexample</a:t>
            </a:r>
            <a:r>
              <a:rPr lang="en-US" altLang="zh-CN" sz="1200" dirty="0" smtClean="0">
                <a:solidFill>
                  <a:srgbClr val="000000"/>
                </a:solidFill>
              </a:rPr>
              <a:t>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1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8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 either disable setting tracking identifiers or </a:t>
            </a:r>
          </a:p>
          <a:p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blacklist </a:t>
            </a:r>
            <a:r>
              <a:rPr lang="en-US" altLang="zh-CN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thirdparty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requests to certain servers. </a:t>
            </a:r>
          </a:p>
          <a:p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neither of them can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completely block </a:t>
            </a:r>
            <a:r>
              <a:rPr lang="en-US" altLang="zh-CN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stateful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tracking.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0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allocates initial server-side contents based on the registered domain names, and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allocates derivative server-side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contents, such as user-navigated windows/frames and pop-up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windows, based on a dynamically generated in-degree-bounded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 with its nodes as browser principals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B2CD525D-AA6D-4976-BDE3-C9F10B580D53}" type="datetime1">
              <a:rPr lang="zh-CN" altLang="zh-CN"/>
              <a:pPr/>
              <a:t>2015/9/16</a:t>
            </a:fld>
            <a:endParaRPr lang="zh-CN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042FD6-0CCE-4008-9321-3405DF8ACD66}" type="slidenum">
              <a:rPr lang="zh-CN" altLang="zh-CN"/>
              <a:pPr/>
              <a:t>11</a:t>
            </a:fld>
            <a:endParaRPr lang="zh-CN" altLang="zh-CN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85800" y="4344767"/>
            <a:ext cx="5486400" cy="411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 altLang="zh-CN" sz="1200"/>
              <a:t>The Do Not Track (DNT) header is the proposed HTTP header field. No enformence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buClrTx/>
              <a:buFontTx/>
              <a:buNone/>
            </a:pPr>
            <a:fld id="{C31ED6B7-8C49-4399-BC6E-4F309DD330E4}" type="datetime1">
              <a:rPr lang="zh-CN" altLang="zh-CN"/>
              <a:pPr algn="r">
                <a:buClrTx/>
                <a:buFontTx/>
                <a:buNone/>
              </a:pPr>
              <a:t>2015/9/16</a:t>
            </a:fld>
            <a:endParaRPr lang="zh-CN" altLang="zh-CN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884613" y="8686409"/>
            <a:ext cx="2971800" cy="4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buClrTx/>
              <a:buFontTx/>
              <a:buNone/>
            </a:pPr>
            <a:fld id="{A9249FE7-1D7A-483F-AF38-EA2EAA2E7A40}" type="slidenum">
              <a:rPr lang="zh-CN" altLang="zh-CN"/>
              <a:pPr algn="r">
                <a:buClrTx/>
                <a:buFontTx/>
                <a:buNone/>
              </a:pPr>
              <a:t>11</a:t>
            </a:fld>
            <a:endParaRPr lang="zh-CN" altLang="zh-CN"/>
          </a:p>
        </p:txBody>
      </p:sp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38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altLang="zh-CN" sz="1200" dirty="0" smtClean="0"/>
              <a:t> First, </a:t>
            </a:r>
            <a:r>
              <a:rPr lang="en-US" altLang="zh-CN" sz="1200" dirty="0" err="1" smtClean="0"/>
              <a:t>TrackingFree</a:t>
            </a:r>
            <a:r>
              <a:rPr lang="en-US" altLang="zh-CN" sz="1200" dirty="0" smtClean="0"/>
              <a:t>  needs to decide whether those child frames stay in the same principal as the main frame. 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altLang="zh-CN" sz="1200" dirty="0" smtClean="0"/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altLang="zh-CN" sz="1200" dirty="0" smtClean="0"/>
              <a:t>A short answer is that </a:t>
            </a:r>
            <a:r>
              <a:rPr lang="en-US" altLang="zh-CN" sz="1200" dirty="0" err="1" smtClean="0"/>
              <a:t>TrackingFree</a:t>
            </a:r>
            <a:r>
              <a:rPr lang="en-US" altLang="zh-CN" sz="1200" dirty="0" smtClean="0"/>
              <a:t> keeps all non-user-triggered frames in the principals that a main frame belongs to, and moves all user-triggered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altLang="zh-CN" sz="1200" dirty="0" smtClean="0"/>
              <a:t>frames to other principals. This process is defined as principal switch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13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0000"/>
                </a:solidFill>
              </a:rPr>
              <a:t>Now a key question is how to dynamically monitor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trackingfree</a:t>
            </a:r>
            <a:r>
              <a:rPr lang="en-US" altLang="zh-CN" sz="1200" dirty="0" smtClean="0">
                <a:solidFill>
                  <a:srgbClr val="000000"/>
                </a:solidFill>
              </a:rPr>
              <a:t>? Dynamic programming analysis will involve in  too much overhead. So we take an conservative approximated approach: hooks up all the click events in any frames and once an event is triggered, it will label the frame on which the event is happening as user-activated frame, when a child frame gets changed or created, we will determine whether it’s user triggered by checking if its source frame is user-activated frame. This can involves false positive, that is, labeling a non-user trigger frame as user-triggered frame, but the privacy-preserving capability has not been compromised.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1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65174" y="1587500"/>
            <a:ext cx="1027025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zh-CN" sz="3600" b="1" dirty="0">
                <a:solidFill>
                  <a:srgbClr val="040404"/>
                </a:solidFill>
                <a:latin typeface="Calisto MT" pitchFamily="16" charset="0"/>
              </a:rPr>
              <a:t>I Do Not Know What You </a:t>
            </a:r>
            <a:r>
              <a:rPr lang="en-US" altLang="zh-CN" sz="3600" b="1" dirty="0" smtClean="0">
                <a:solidFill>
                  <a:srgbClr val="040404"/>
                </a:solidFill>
                <a:latin typeface="Calisto MT" pitchFamily="16" charset="0"/>
              </a:rPr>
              <a:t>Visited Last </a:t>
            </a:r>
            <a:r>
              <a:rPr lang="en-US" altLang="zh-CN" sz="3600" b="1" dirty="0">
                <a:solidFill>
                  <a:srgbClr val="040404"/>
                </a:solidFill>
                <a:latin typeface="Calisto MT" pitchFamily="16" charset="0"/>
              </a:rPr>
              <a:t>Summer: Protecting users from </a:t>
            </a:r>
            <a:r>
              <a:rPr lang="en-US" altLang="zh-CN" sz="3600" b="1" dirty="0" err="1">
                <a:solidFill>
                  <a:srgbClr val="040404"/>
                </a:solidFill>
                <a:latin typeface="Calisto MT" pitchFamily="16" charset="0"/>
              </a:rPr>
              <a:t>stateful</a:t>
            </a:r>
            <a:r>
              <a:rPr lang="en-US" altLang="zh-CN" sz="3600" b="1" dirty="0">
                <a:solidFill>
                  <a:srgbClr val="040404"/>
                </a:solidFill>
                <a:latin typeface="Calisto MT" pitchFamily="16" charset="0"/>
              </a:rPr>
              <a:t> third-party web tracking with </a:t>
            </a:r>
            <a:r>
              <a:rPr lang="en-US" altLang="zh-CN" sz="3600" b="1" dirty="0" err="1">
                <a:solidFill>
                  <a:srgbClr val="040404"/>
                </a:solidFill>
                <a:latin typeface="Calisto MT" pitchFamily="16" charset="0"/>
              </a:rPr>
              <a:t>TrackingFree</a:t>
            </a:r>
            <a:r>
              <a:rPr lang="en-US" altLang="zh-CN" sz="3600" b="1" dirty="0">
                <a:solidFill>
                  <a:srgbClr val="040404"/>
                </a:solidFill>
                <a:latin typeface="Calisto MT" pitchFamily="16" charset="0"/>
              </a:rPr>
              <a:t> browser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65174" y="3677315"/>
            <a:ext cx="6740526" cy="55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en-US" altLang="zh-CN" sz="2400" b="1" dirty="0">
                <a:solidFill>
                  <a:schemeClr val="tx1"/>
                </a:solidFill>
                <a:cs typeface="Arial" charset="0"/>
              </a:rPr>
              <a:t>Xiang Pan</a:t>
            </a:r>
            <a:r>
              <a:rPr lang="en-US" altLang="zh-CN" sz="2400" b="1" baseline="30000" dirty="0">
                <a:solidFill>
                  <a:schemeClr val="tx1"/>
                </a:solidFill>
                <a:latin typeface="Calisto MT" pitchFamily="16" charset="0"/>
              </a:rPr>
              <a:t>§</a:t>
            </a:r>
            <a:r>
              <a:rPr lang="en-US" altLang="zh-CN" sz="2400" b="1" dirty="0">
                <a:solidFill>
                  <a:schemeClr val="tx1"/>
                </a:solidFill>
                <a:cs typeface="Arial" charset="0"/>
              </a:rPr>
              <a:t>,     </a:t>
            </a:r>
            <a:r>
              <a:rPr lang="en-US" altLang="zh-CN" sz="2400" b="1" dirty="0" err="1">
                <a:solidFill>
                  <a:schemeClr val="tx1"/>
                </a:solidFill>
                <a:cs typeface="Arial" charset="0"/>
              </a:rPr>
              <a:t>Yinzhi</a:t>
            </a:r>
            <a:r>
              <a:rPr lang="en-US" altLang="zh-CN" sz="2400" b="1" dirty="0">
                <a:solidFill>
                  <a:schemeClr val="tx1"/>
                </a:solidFill>
                <a:cs typeface="Arial" charset="0"/>
              </a:rPr>
              <a:t> Cao</a:t>
            </a:r>
            <a:r>
              <a:rPr lang="en-US" altLang="zh-CN" sz="2400" b="1" baseline="30000" dirty="0">
                <a:solidFill>
                  <a:schemeClr val="tx1"/>
                </a:solidFill>
                <a:latin typeface="Calisto MT" pitchFamily="16" charset="0"/>
              </a:rPr>
              <a:t>†</a:t>
            </a:r>
            <a:r>
              <a:rPr lang="en-US" altLang="zh-CN" sz="2400" b="1" dirty="0">
                <a:solidFill>
                  <a:schemeClr val="tx1"/>
                </a:solidFill>
                <a:cs typeface="Arial" charset="0"/>
              </a:rPr>
              <a:t>,   Yan Chen</a:t>
            </a:r>
            <a:r>
              <a:rPr lang="en-US" altLang="zh-CN" sz="2400" b="1" baseline="30000" dirty="0">
                <a:solidFill>
                  <a:schemeClr val="tx1"/>
                </a:solidFill>
                <a:latin typeface="Calisto MT" pitchFamily="16" charset="0"/>
              </a:rPr>
              <a:t>§</a:t>
            </a:r>
          </a:p>
        </p:txBody>
      </p:sp>
      <p:sp>
        <p:nvSpPr>
          <p:cNvPr id="14" name="副标题 2"/>
          <p:cNvSpPr>
            <a:spLocks noGrp="1"/>
          </p:cNvSpPr>
          <p:nvPr>
            <p:ph type="subTitle" idx="1"/>
          </p:nvPr>
        </p:nvSpPr>
        <p:spPr>
          <a:xfrm>
            <a:off x="2876564" y="5049228"/>
            <a:ext cx="5467336" cy="142876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 smtClean="0">
                <a:solidFill>
                  <a:srgbClr val="BE412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Presenter: </a:t>
            </a:r>
            <a:r>
              <a:rPr lang="en-US" altLang="zh-CN" sz="2800" dirty="0" smtClean="0">
                <a:solidFill>
                  <a:srgbClr val="BE412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Fan Luo</a:t>
            </a:r>
            <a:endParaRPr lang="en-US" altLang="zh-CN" sz="2800" dirty="0" smtClean="0">
              <a:solidFill>
                <a:srgbClr val="BE412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/>
            <a:r>
              <a:rPr lang="en-US" altLang="zh-CN" sz="2800" dirty="0" smtClean="0">
                <a:solidFill>
                  <a:srgbClr val="BE412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College </a:t>
            </a:r>
            <a:r>
              <a:rPr lang="en-US" altLang="zh-CN" sz="2800" dirty="0" smtClean="0">
                <a:solidFill>
                  <a:srgbClr val="BE412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of William </a:t>
            </a:r>
            <a:r>
              <a:rPr lang="en-US" altLang="zh-CN" sz="2800" dirty="0" smtClean="0">
                <a:solidFill>
                  <a:srgbClr val="BE412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and </a:t>
            </a:r>
            <a:r>
              <a:rPr lang="en-US" altLang="zh-CN" sz="2800" dirty="0" smtClean="0">
                <a:solidFill>
                  <a:srgbClr val="BE412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Mary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27" y="3934813"/>
            <a:ext cx="17049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Roadmap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14413" y="1943100"/>
            <a:ext cx="7345362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>
                <a:solidFill>
                  <a:srgbClr val="3F3F3F"/>
                </a:solidFill>
                <a:latin typeface="Calisto MT" pitchFamily="16" charset="0"/>
              </a:rPr>
              <a:t>Introduction</a:t>
            </a:r>
            <a:endParaRPr lang="en-US" altLang="zh-CN" sz="3600" dirty="0">
              <a:solidFill>
                <a:srgbClr val="3F3F3F"/>
              </a:solidFill>
              <a:latin typeface="Calisto MT" pitchFamily="16" charset="0"/>
            </a:endParaRP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>
                <a:solidFill>
                  <a:srgbClr val="3F3F3F"/>
                </a:solidFill>
                <a:latin typeface="Calisto MT" pitchFamily="16" charset="0"/>
              </a:rPr>
              <a:t>Previous work &amp; Novelty</a:t>
            </a: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b="1" dirty="0">
                <a:solidFill>
                  <a:srgbClr val="3F3F3F"/>
                </a:solidFill>
                <a:latin typeface="Calisto MT" pitchFamily="16" charset="0"/>
              </a:rPr>
              <a:t>System </a:t>
            </a:r>
            <a:r>
              <a:rPr lang="en-US" altLang="zh-CN" sz="3600" b="1" dirty="0">
                <a:solidFill>
                  <a:srgbClr val="3F3F3F"/>
                </a:solidFill>
                <a:latin typeface="Calisto MT" pitchFamily="16" charset="0"/>
              </a:rPr>
              <a:t>Design</a:t>
            </a: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>
                <a:solidFill>
                  <a:srgbClr val="3F3F3F"/>
                </a:solidFill>
                <a:latin typeface="Calisto MT" pitchFamily="16" charset="0"/>
              </a:rPr>
              <a:t>Evaluation</a:t>
            </a: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3F3F3F"/>
                </a:solidFill>
                <a:latin typeface="Calisto MT" pitchFamily="16" charset="0"/>
              </a:rPr>
              <a:t>Summary</a:t>
            </a:r>
            <a:endParaRPr lang="en-US" altLang="zh-CN" sz="3600" dirty="0">
              <a:solidFill>
                <a:srgbClr val="3F3F3F"/>
              </a:solidFill>
              <a:latin typeface="Calisto MT" pitchFamily="16" charset="0"/>
            </a:endParaRPr>
          </a:p>
          <a:p>
            <a:pPr marL="341313">
              <a:spcBef>
                <a:spcPts val="2000"/>
              </a:spcBef>
              <a:buClrTx/>
              <a:buFontTx/>
              <a:buNone/>
            </a:pPr>
            <a:endParaRPr lang="en-US" altLang="zh-CN" sz="3600" dirty="0">
              <a:solidFill>
                <a:srgbClr val="3F3F3F"/>
              </a:solidFill>
              <a:latin typeface="Calisto MT" pitchFamily="1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dirty="0" smtClean="0"/>
              <a:t>System Design</a:t>
            </a:r>
            <a:endParaRPr lang="zh-CN" alt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8"/>
          <a:stretch/>
        </p:blipFill>
        <p:spPr bwMode="auto">
          <a:xfrm>
            <a:off x="1073865" y="1747648"/>
            <a:ext cx="5275173" cy="496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5" t="88867" r="5474" b="592"/>
          <a:stretch/>
        </p:blipFill>
        <p:spPr bwMode="auto">
          <a:xfrm>
            <a:off x="6832121" y="5710687"/>
            <a:ext cx="4899804" cy="84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832121" y="2174658"/>
            <a:ext cx="520687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</a:rPr>
              <a:t>Profile based isolation </a:t>
            </a:r>
            <a:r>
              <a:rPr lang="en-US" altLang="zh-CN" sz="2400" dirty="0" smtClean="0">
                <a:solidFill>
                  <a:srgbClr val="000000"/>
                </a:solidFill>
              </a:rPr>
              <a:t>mechanism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</a:rPr>
              <a:t>Principal Communication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</a:rPr>
              <a:t>Content allocation mechanism</a:t>
            </a:r>
            <a:endParaRPr lang="en-US" altLang="zh-CN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Flexibility of domain specification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028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/>
              <a:t>Content allocation </a:t>
            </a:r>
            <a:r>
              <a:rPr lang="en-US" altLang="zh-CN" dirty="0" smtClean="0"/>
              <a:t>mechanism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1293" y="2084718"/>
            <a:ext cx="11323320" cy="4876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3200" b="1" dirty="0" smtClean="0">
                <a:solidFill>
                  <a:srgbClr val="040404"/>
                </a:solidFill>
              </a:rPr>
              <a:t> Initial </a:t>
            </a:r>
            <a:r>
              <a:rPr lang="en-US" altLang="zh-CN" sz="3200" b="1" dirty="0">
                <a:solidFill>
                  <a:srgbClr val="040404"/>
                </a:solidFill>
              </a:rPr>
              <a:t>Contents Allocation</a:t>
            </a:r>
          </a:p>
          <a:p>
            <a:pPr marL="274320" lvl="1" indent="0">
              <a:spcBef>
                <a:spcPts val="600"/>
              </a:spcBef>
              <a:buClr>
                <a:srgbClr val="3F3F3F"/>
              </a:buClr>
              <a:buNone/>
              <a:defRPr/>
            </a:pPr>
            <a:r>
              <a:rPr lang="en-US" altLang="zh-CN" sz="2800" dirty="0">
                <a:solidFill>
                  <a:srgbClr val="3F3F3F"/>
                </a:solidFill>
              </a:rPr>
              <a:t>T</a:t>
            </a:r>
            <a:r>
              <a:rPr lang="en-US" altLang="zh-CN" sz="2800" dirty="0" smtClean="0">
                <a:solidFill>
                  <a:srgbClr val="3F3F3F"/>
                </a:solidFill>
              </a:rPr>
              <a:t>op frame: navigated </a:t>
            </a:r>
            <a:r>
              <a:rPr lang="en-US" altLang="zh-CN" sz="2800" dirty="0">
                <a:solidFill>
                  <a:srgbClr val="3F3F3F"/>
                </a:solidFill>
              </a:rPr>
              <a:t>by users </a:t>
            </a:r>
            <a:r>
              <a:rPr lang="en-US" altLang="zh-CN" sz="2800" dirty="0" smtClean="0">
                <a:solidFill>
                  <a:srgbClr val="3F3F3F"/>
                </a:solidFill>
              </a:rPr>
              <a:t>directly</a:t>
            </a:r>
            <a:endParaRPr lang="en-US" altLang="zh-CN" sz="2800" dirty="0">
              <a:solidFill>
                <a:srgbClr val="3F3F3F"/>
              </a:solidFill>
            </a:endParaRPr>
          </a:p>
          <a:p>
            <a:pPr>
              <a:lnSpc>
                <a:spcPct val="200000"/>
              </a:lnSpc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3200" b="1" dirty="0" smtClean="0">
                <a:solidFill>
                  <a:srgbClr val="040404"/>
                </a:solidFill>
              </a:rPr>
              <a:t> Derivative </a:t>
            </a:r>
            <a:r>
              <a:rPr lang="en-US" altLang="zh-CN" sz="3200" b="1" dirty="0">
                <a:solidFill>
                  <a:srgbClr val="040404"/>
                </a:solidFill>
              </a:rPr>
              <a:t>Contents Allocation</a:t>
            </a:r>
          </a:p>
          <a:p>
            <a:pPr marL="274320" lvl="1" indent="0">
              <a:spcBef>
                <a:spcPts val="600"/>
              </a:spcBef>
              <a:buClr>
                <a:srgbClr val="3F3F3F"/>
              </a:buClr>
              <a:buNone/>
              <a:defRPr/>
            </a:pPr>
            <a:r>
              <a:rPr lang="en-US" altLang="zh-CN" sz="2800" dirty="0">
                <a:solidFill>
                  <a:srgbClr val="3F3F3F"/>
                </a:solidFill>
              </a:rPr>
              <a:t>C</a:t>
            </a:r>
            <a:r>
              <a:rPr lang="en-US" altLang="zh-CN" sz="2800" dirty="0" smtClean="0">
                <a:solidFill>
                  <a:srgbClr val="3F3F3F"/>
                </a:solidFill>
              </a:rPr>
              <a:t>hild frame: </a:t>
            </a:r>
            <a:r>
              <a:rPr lang="en-US" altLang="zh-CN" sz="2800" dirty="0">
                <a:solidFill>
                  <a:srgbClr val="3F3F3F"/>
                </a:solidFill>
              </a:rPr>
              <a:t>frames </a:t>
            </a:r>
            <a:r>
              <a:rPr lang="en-US" altLang="zh-CN" sz="2800" dirty="0" smtClean="0">
                <a:solidFill>
                  <a:srgbClr val="3F3F3F"/>
                </a:solidFill>
              </a:rPr>
              <a:t>generated </a:t>
            </a:r>
            <a:r>
              <a:rPr lang="en-US" altLang="zh-CN" sz="2800" dirty="0">
                <a:solidFill>
                  <a:srgbClr val="3F3F3F"/>
                </a:solidFill>
              </a:rPr>
              <a:t>due to the contents on other frames</a:t>
            </a:r>
          </a:p>
          <a:p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Initial Contents Allocation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1327397"/>
            <a:ext cx="9903504" cy="4876800"/>
          </a:xfrm>
        </p:spPr>
        <p:txBody>
          <a:bodyPr>
            <a:normAutofit lnSpcReduction="10000"/>
          </a:bodyPr>
          <a:lstStyle/>
          <a:p>
            <a:pPr>
              <a:spcBef>
                <a:spcPts val="450"/>
              </a:spcBef>
              <a:buClrTx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  <a:spcBef>
                <a:spcPts val="450"/>
              </a:spcBef>
              <a:buClrTx/>
            </a:pPr>
            <a:r>
              <a:rPr lang="zh-CN" altLang="zh-CN" sz="3200" b="1" dirty="0" smtClean="0">
                <a:solidFill>
                  <a:srgbClr val="000000"/>
                </a:solidFill>
              </a:rPr>
              <a:t>Granularity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olidFill>
                  <a:srgbClr val="000000"/>
                </a:solidFill>
              </a:rPr>
              <a:t>）</a:t>
            </a:r>
            <a:endParaRPr lang="zh-CN" altLang="zh-CN" dirty="0">
              <a:solidFill>
                <a:srgbClr val="000000"/>
              </a:solidFill>
            </a:endParaRPr>
          </a:p>
          <a:p>
            <a:pPr lvl="1">
              <a:spcBef>
                <a:spcPts val="450"/>
              </a:spcBef>
              <a:buClrTx/>
              <a:buNone/>
            </a:pPr>
            <a:r>
              <a:rPr lang="en-US" altLang="zh-CN" sz="2400" dirty="0" smtClean="0">
                <a:solidFill>
                  <a:srgbClr val="000000"/>
                </a:solidFill>
              </a:rPr>
              <a:t>  </a:t>
            </a:r>
            <a:r>
              <a:rPr lang="zh-CN" altLang="zh-CN" sz="2400" dirty="0" smtClean="0">
                <a:solidFill>
                  <a:srgbClr val="000000"/>
                </a:solidFill>
              </a:rPr>
              <a:t>All </a:t>
            </a:r>
            <a:r>
              <a:rPr lang="zh-CN" altLang="zh-CN" sz="2400" dirty="0">
                <a:solidFill>
                  <a:srgbClr val="000000"/>
                </a:solidFill>
              </a:rPr>
              <a:t>the subdomains of a registered domain will be </a:t>
            </a:r>
            <a:r>
              <a:rPr lang="zh-CN" altLang="zh-CN" sz="2400" dirty="0" smtClean="0">
                <a:solidFill>
                  <a:srgbClr val="000000"/>
                </a:solidFill>
              </a:rPr>
              <a:t>grouped</a:t>
            </a:r>
            <a:r>
              <a:rPr lang="en-US" altLang="zh-CN" sz="2400" dirty="0" smtClean="0">
                <a:solidFill>
                  <a:srgbClr val="000000"/>
                </a:solidFill>
              </a:rPr>
              <a:t> </a:t>
            </a:r>
            <a:r>
              <a:rPr lang="zh-CN" altLang="zh-CN" sz="2400" dirty="0" smtClean="0">
                <a:solidFill>
                  <a:srgbClr val="000000"/>
                </a:solidFill>
              </a:rPr>
              <a:t>together</a:t>
            </a:r>
            <a:r>
              <a:rPr lang="zh-CN" altLang="zh-CN" sz="2400" dirty="0">
                <a:solidFill>
                  <a:srgbClr val="000000"/>
                </a:solidFill>
              </a:rPr>
              <a:t>. </a:t>
            </a:r>
            <a:endParaRPr lang="en-US" altLang="zh-CN" sz="2400" dirty="0" smtClean="0">
              <a:solidFill>
                <a:srgbClr val="000000"/>
              </a:solidFill>
            </a:endParaRPr>
          </a:p>
          <a:p>
            <a:pPr lvl="1">
              <a:spcBef>
                <a:spcPts val="450"/>
              </a:spcBef>
              <a:buClrTx/>
              <a:buNone/>
            </a:pPr>
            <a:r>
              <a:rPr lang="en-US" altLang="zh-CN" sz="2400" dirty="0" smtClean="0">
                <a:solidFill>
                  <a:srgbClr val="000000"/>
                </a:solidFill>
              </a:rPr>
              <a:t>  </a:t>
            </a:r>
            <a:r>
              <a:rPr lang="zh-CN" altLang="zh-CN" sz="2400" dirty="0" smtClean="0">
                <a:solidFill>
                  <a:srgbClr val="000000"/>
                </a:solidFill>
              </a:rPr>
              <a:t>Different </a:t>
            </a:r>
            <a:r>
              <a:rPr lang="en-US" altLang="zh-CN" sz="2400" dirty="0" smtClean="0">
                <a:solidFill>
                  <a:srgbClr val="000000"/>
                </a:solidFill>
              </a:rPr>
              <a:t> </a:t>
            </a:r>
            <a:r>
              <a:rPr lang="zh-CN" altLang="zh-CN" sz="2400" dirty="0" smtClean="0">
                <a:solidFill>
                  <a:srgbClr val="000000"/>
                </a:solidFill>
              </a:rPr>
              <a:t>domains </a:t>
            </a:r>
            <a:r>
              <a:rPr lang="zh-CN" altLang="zh-CN" sz="2400" dirty="0">
                <a:solidFill>
                  <a:srgbClr val="000000"/>
                </a:solidFill>
              </a:rPr>
              <a:t>are put in different principals</a:t>
            </a:r>
            <a:r>
              <a:rPr lang="zh-CN" altLang="zh-CN" sz="2400" dirty="0" smtClean="0">
                <a:solidFill>
                  <a:srgbClr val="000000"/>
                </a:solidFill>
              </a:rPr>
              <a:t>.</a:t>
            </a:r>
            <a:endParaRPr lang="en-US" altLang="zh-CN" sz="2400" dirty="0" smtClean="0">
              <a:solidFill>
                <a:srgbClr val="000000"/>
              </a:solidFill>
            </a:endParaRPr>
          </a:p>
          <a:p>
            <a:pPr lvl="1">
              <a:spcBef>
                <a:spcPts val="450"/>
              </a:spcBef>
              <a:buClrTx/>
              <a:buNone/>
            </a:pPr>
            <a:endParaRPr lang="zh-CN" altLang="zh-CN" sz="1000" dirty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  <a:spcBef>
                <a:spcPts val="450"/>
              </a:spcBef>
              <a:buClrTx/>
            </a:pPr>
            <a:r>
              <a:rPr lang="zh-CN" altLang="zh-CN" sz="3200" b="1" dirty="0">
                <a:solidFill>
                  <a:srgbClr val="000000"/>
                </a:solidFill>
              </a:rPr>
              <a:t>One Principal per </a:t>
            </a:r>
            <a:r>
              <a:rPr lang="zh-CN" altLang="zh-CN" sz="3200" b="1" dirty="0" smtClean="0">
                <a:solidFill>
                  <a:srgbClr val="000000"/>
                </a:solidFill>
              </a:rPr>
              <a:t>Domain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</a:rPr>
              <a:t>(</a:t>
            </a:r>
            <a:r>
              <a:rPr lang="en-US" altLang="zh-CN" dirty="0" smtClean="0">
                <a:solidFill>
                  <a:srgbClr val="000000"/>
                </a:solidFill>
                <a:sym typeface="Wingdings" panose="05000000000000000000" pitchFamily="2" charset="2"/>
              </a:rPr>
              <a:t></a:t>
            </a:r>
            <a:r>
              <a:rPr lang="en-US" altLang="zh-CN" dirty="0" smtClean="0">
                <a:solidFill>
                  <a:srgbClr val="000000"/>
                </a:solidFill>
              </a:rPr>
              <a:t>)</a:t>
            </a:r>
            <a:endParaRPr lang="zh-CN" altLang="zh-CN" dirty="0">
              <a:solidFill>
                <a:srgbClr val="000000"/>
              </a:solidFill>
            </a:endParaRPr>
          </a:p>
          <a:p>
            <a:pPr lvl="1">
              <a:spcBef>
                <a:spcPts val="450"/>
              </a:spcBef>
              <a:buClrTx/>
              <a:buNone/>
            </a:pPr>
            <a:r>
              <a:rPr lang="en-US" altLang="zh-CN" sz="2400" dirty="0" smtClean="0">
                <a:solidFill>
                  <a:srgbClr val="000000"/>
                </a:solidFill>
              </a:rPr>
              <a:t>  </a:t>
            </a:r>
            <a:r>
              <a:rPr lang="zh-CN" altLang="zh-CN" sz="2400" dirty="0" smtClean="0">
                <a:solidFill>
                  <a:srgbClr val="000000"/>
                </a:solidFill>
              </a:rPr>
              <a:t>For the web pages opened through address bar and </a:t>
            </a:r>
            <a:endParaRPr lang="en-US" altLang="zh-CN" sz="2400" dirty="0" smtClean="0">
              <a:solidFill>
                <a:srgbClr val="000000"/>
              </a:solidFill>
            </a:endParaRPr>
          </a:p>
          <a:p>
            <a:pPr lvl="1">
              <a:spcBef>
                <a:spcPts val="450"/>
              </a:spcBef>
              <a:buClrTx/>
              <a:buNone/>
            </a:pPr>
            <a:r>
              <a:rPr lang="en-US" altLang="zh-CN" sz="2400" dirty="0" smtClean="0">
                <a:solidFill>
                  <a:srgbClr val="000000"/>
                </a:solidFill>
              </a:rPr>
              <a:t>  </a:t>
            </a:r>
            <a:r>
              <a:rPr lang="zh-CN" altLang="zh-CN" sz="2400" dirty="0" smtClean="0">
                <a:solidFill>
                  <a:srgbClr val="000000"/>
                </a:solidFill>
              </a:rPr>
              <a:t>command line arguments, they will be put in one principal </a:t>
            </a:r>
            <a:endParaRPr lang="en-US" altLang="zh-CN" sz="2400" dirty="0" smtClean="0">
              <a:solidFill>
                <a:srgbClr val="000000"/>
              </a:solidFill>
            </a:endParaRPr>
          </a:p>
          <a:p>
            <a:pPr lvl="1">
              <a:spcBef>
                <a:spcPts val="450"/>
              </a:spcBef>
              <a:buClrTx/>
              <a:buNone/>
            </a:pPr>
            <a:r>
              <a:rPr lang="en-US" altLang="zh-CN" sz="2400" dirty="0" smtClean="0">
                <a:solidFill>
                  <a:srgbClr val="000000"/>
                </a:solidFill>
              </a:rPr>
              <a:t>  </a:t>
            </a:r>
            <a:r>
              <a:rPr lang="zh-CN" altLang="zh-CN" sz="2400" dirty="0" smtClean="0">
                <a:solidFill>
                  <a:srgbClr val="000000"/>
                </a:solidFill>
              </a:rPr>
              <a:t>if </a:t>
            </a:r>
            <a:r>
              <a:rPr lang="zh-CN" altLang="zh-CN" sz="2400" dirty="0">
                <a:solidFill>
                  <a:srgbClr val="000000"/>
                </a:solidFill>
              </a:rPr>
              <a:t>and only if  they have the same domain.</a:t>
            </a:r>
          </a:p>
          <a:p>
            <a:endParaRPr lang="zh-CN" altLang="en-US" sz="4400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770" y="3441446"/>
            <a:ext cx="2634890" cy="311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/>
              <a:t>Derivative Contents </a:t>
            </a:r>
            <a:r>
              <a:rPr lang="en-US" altLang="zh-CN" dirty="0" smtClean="0"/>
              <a:t>Allocation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3889" y="2135037"/>
            <a:ext cx="109728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3200" b="1" dirty="0" smtClean="0">
                <a:solidFill>
                  <a:srgbClr val="040404"/>
                </a:solidFill>
                <a:cs typeface="Arial" charset="0"/>
              </a:rPr>
              <a:t>  Principal </a:t>
            </a:r>
            <a:r>
              <a:rPr lang="en-US" altLang="zh-CN" sz="3200" b="1" dirty="0">
                <a:solidFill>
                  <a:srgbClr val="040404"/>
                </a:solidFill>
                <a:cs typeface="Arial" charset="0"/>
              </a:rPr>
              <a:t>Switch</a:t>
            </a:r>
          </a:p>
          <a:p>
            <a:pPr marL="274320" lvl="1" indent="0">
              <a:lnSpc>
                <a:spcPct val="150000"/>
              </a:lnSpc>
              <a:spcBef>
                <a:spcPts val="600"/>
              </a:spcBef>
              <a:buClr>
                <a:srgbClr val="3F3F3F"/>
              </a:buClr>
              <a:buNone/>
              <a:defRPr/>
            </a:pPr>
            <a:r>
              <a:rPr lang="en-US" altLang="zh-CN" sz="2800" dirty="0" smtClean="0">
                <a:solidFill>
                  <a:srgbClr val="3F3F3F"/>
                </a:solidFill>
                <a:cs typeface="Arial" charset="0"/>
              </a:rPr>
              <a:t>  Should </a:t>
            </a:r>
            <a:r>
              <a:rPr lang="en-US" altLang="zh-CN" sz="2800" dirty="0">
                <a:solidFill>
                  <a:srgbClr val="3F3F3F"/>
                </a:solidFill>
                <a:cs typeface="Arial" charset="0"/>
              </a:rPr>
              <a:t>we switch principle for child frame</a:t>
            </a:r>
            <a:r>
              <a:rPr lang="en-US" altLang="zh-CN" sz="2800" dirty="0" smtClean="0">
                <a:solidFill>
                  <a:srgbClr val="3F3F3F"/>
                </a:solidFill>
                <a:cs typeface="Arial" charset="0"/>
              </a:rPr>
              <a:t>?</a:t>
            </a:r>
          </a:p>
          <a:p>
            <a:pPr lvl="1">
              <a:spcBef>
                <a:spcPts val="600"/>
              </a:spcBef>
              <a:buClr>
                <a:srgbClr val="3F3F3F"/>
              </a:buClr>
              <a:buFont typeface="Arial" charset="0"/>
              <a:buChar char="•"/>
              <a:defRPr/>
            </a:pPr>
            <a:endParaRPr lang="en-US" altLang="zh-CN" sz="1050" dirty="0">
              <a:solidFill>
                <a:srgbClr val="3F3F3F"/>
              </a:solidFill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3200" b="1" dirty="0" smtClean="0">
                <a:solidFill>
                  <a:srgbClr val="040404"/>
                </a:solidFill>
                <a:cs typeface="Arial" charset="0"/>
              </a:rPr>
              <a:t>  Principal </a:t>
            </a:r>
            <a:r>
              <a:rPr lang="en-US" altLang="zh-CN" sz="3200" b="1" dirty="0">
                <a:solidFill>
                  <a:srgbClr val="040404"/>
                </a:solidFill>
                <a:cs typeface="Arial" charset="0"/>
              </a:rPr>
              <a:t>Selection</a:t>
            </a:r>
          </a:p>
          <a:p>
            <a:pPr marL="274320" lvl="1" indent="0">
              <a:lnSpc>
                <a:spcPct val="150000"/>
              </a:lnSpc>
              <a:spcBef>
                <a:spcPts val="600"/>
              </a:spcBef>
              <a:buClr>
                <a:srgbClr val="3F3F3F"/>
              </a:buClr>
              <a:buNone/>
              <a:defRPr/>
            </a:pPr>
            <a:r>
              <a:rPr lang="en-US" altLang="zh-CN" sz="2400" dirty="0" smtClean="0">
                <a:solidFill>
                  <a:srgbClr val="3F3F3F"/>
                </a:solidFill>
                <a:cs typeface="Arial" charset="0"/>
              </a:rPr>
              <a:t>  How </a:t>
            </a:r>
            <a:r>
              <a:rPr lang="en-US" altLang="zh-CN" sz="2400" dirty="0">
                <a:solidFill>
                  <a:srgbClr val="3F3F3F"/>
                </a:solidFill>
                <a:cs typeface="Arial" charset="0"/>
              </a:rPr>
              <a:t>to choose target principal?</a:t>
            </a:r>
          </a:p>
          <a:p>
            <a:pPr marL="341313">
              <a:lnSpc>
                <a:spcPct val="150000"/>
              </a:lnSpc>
              <a:spcBef>
                <a:spcPts val="2000"/>
              </a:spcBef>
              <a:buClrTx/>
              <a:buFontTx/>
              <a:buNone/>
              <a:defRPr/>
            </a:pPr>
            <a:endParaRPr lang="en-US" altLang="zh-CN" dirty="0">
              <a:solidFill>
                <a:srgbClr val="3F3F3F"/>
              </a:solidFill>
              <a:cs typeface="Arial" charset="0"/>
            </a:endParaRPr>
          </a:p>
          <a:p>
            <a:pPr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/>
              <a:t>Principal </a:t>
            </a:r>
            <a:r>
              <a:rPr lang="en-US" altLang="zh-CN" dirty="0" smtClean="0"/>
              <a:t>Switch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082" y="1791417"/>
            <a:ext cx="11582400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rgbClr val="040404"/>
                </a:solidFill>
              </a:rPr>
              <a:t>T</a:t>
            </a:r>
            <a:r>
              <a:rPr lang="en-US" altLang="zh-CN" sz="3200" b="1" dirty="0" smtClean="0">
                <a:solidFill>
                  <a:srgbClr val="040404"/>
                </a:solidFill>
              </a:rPr>
              <a:t>wo </a:t>
            </a:r>
            <a:r>
              <a:rPr lang="en-US" altLang="zh-CN" sz="3200" b="1" dirty="0">
                <a:solidFill>
                  <a:srgbClr val="040404"/>
                </a:solidFill>
              </a:rPr>
              <a:t>intuitive yet extreme switch algorithm: 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/>
              <a:t>N</a:t>
            </a:r>
            <a:r>
              <a:rPr lang="en-US" altLang="zh-CN" sz="2800" dirty="0" smtClean="0"/>
              <a:t>o switch : privacy issue </a:t>
            </a:r>
          </a:p>
          <a:p>
            <a:pPr lvl="1"/>
            <a:r>
              <a:rPr lang="en-US" altLang="zh-CN" sz="2800" dirty="0" smtClean="0"/>
              <a:t>Switch all </a:t>
            </a:r>
            <a:r>
              <a:rPr lang="en-US" altLang="zh-CN" sz="2800" dirty="0"/>
              <a:t>: </a:t>
            </a:r>
            <a:r>
              <a:rPr lang="en-US" altLang="zh-CN" sz="2800" dirty="0" smtClean="0"/>
              <a:t>unnecessary overhead</a:t>
            </a:r>
          </a:p>
          <a:p>
            <a:pPr marL="274320" lvl="1" indent="0">
              <a:buNone/>
            </a:pPr>
            <a:endParaRPr lang="en-US" altLang="zh-CN" sz="105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 smtClean="0">
                <a:solidFill>
                  <a:srgbClr val="040404"/>
                </a:solidFill>
              </a:rPr>
              <a:t>Solution: </a:t>
            </a:r>
            <a:r>
              <a:rPr lang="en-US" altLang="zh-CN" sz="2800" dirty="0" smtClean="0">
                <a:solidFill>
                  <a:srgbClr val="040404"/>
                </a:solidFill>
              </a:rPr>
              <a:t>switch if and only if both of the following conditions are met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/>
              <a:t> </a:t>
            </a:r>
            <a:r>
              <a:rPr lang="en-US" altLang="zh-CN" sz="2800" dirty="0"/>
              <a:t>  Cross-site</a:t>
            </a:r>
          </a:p>
          <a:p>
            <a:pPr lvl="1"/>
            <a:r>
              <a:rPr lang="en-US" altLang="zh-CN" sz="2800" dirty="0"/>
              <a:t> 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Main frame navigation OR User-triggered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759126" y="1998453"/>
            <a:ext cx="11674414" cy="48595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rgbClr val="040404"/>
                </a:solidFill>
              </a:rPr>
              <a:t>T</a:t>
            </a:r>
            <a:r>
              <a:rPr lang="en-US" altLang="zh-CN" sz="3200" b="1" dirty="0" smtClean="0">
                <a:solidFill>
                  <a:srgbClr val="040404"/>
                </a:solidFill>
              </a:rPr>
              <a:t>wo </a:t>
            </a:r>
            <a:r>
              <a:rPr lang="en-US" altLang="zh-CN" sz="3200" b="1" dirty="0">
                <a:solidFill>
                  <a:srgbClr val="040404"/>
                </a:solidFill>
              </a:rPr>
              <a:t>intuitive yet extreme </a:t>
            </a:r>
            <a:r>
              <a:rPr lang="en-US" altLang="zh-CN" sz="3200" b="1" dirty="0" smtClean="0">
                <a:solidFill>
                  <a:srgbClr val="040404"/>
                </a:solidFill>
              </a:rPr>
              <a:t>selection algorithm: </a:t>
            </a:r>
            <a:endParaRPr lang="en-US" altLang="zh-CN" sz="2800" b="1" dirty="0" smtClean="0">
              <a:solidFill>
                <a:srgbClr val="040404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zh-CN" sz="2400" dirty="0" smtClean="0"/>
              <a:t> Always create new principal : compatibility issues</a:t>
            </a:r>
          </a:p>
          <a:p>
            <a:pPr lvl="1"/>
            <a:r>
              <a:rPr lang="en-US" altLang="zh-CN" sz="2400" dirty="0" smtClean="0"/>
              <a:t> Always reuse </a:t>
            </a:r>
            <a:r>
              <a:rPr lang="en-US" altLang="zh-CN" sz="2400" dirty="0"/>
              <a:t>existing </a:t>
            </a:r>
            <a:r>
              <a:rPr lang="en-US" altLang="zh-CN" sz="2400" dirty="0" smtClean="0"/>
              <a:t>principal</a:t>
            </a:r>
            <a:r>
              <a:rPr lang="en-US" altLang="zh-CN" sz="2400" dirty="0"/>
              <a:t>: privacy issue </a:t>
            </a:r>
          </a:p>
          <a:p>
            <a:pPr marL="274320" lvl="1" indent="0">
              <a:lnSpc>
                <a:spcPct val="150000"/>
              </a:lnSpc>
              <a:buNone/>
            </a:pPr>
            <a:endParaRPr lang="en-US" altLang="zh-CN" sz="1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 smtClean="0">
                <a:solidFill>
                  <a:srgbClr val="040404"/>
                </a:solidFill>
              </a:rPr>
              <a:t>Solution: </a:t>
            </a:r>
            <a:r>
              <a:rPr lang="en-US" altLang="zh-CN" sz="2800" dirty="0">
                <a:solidFill>
                  <a:srgbClr val="000000"/>
                </a:solidFill>
              </a:rPr>
              <a:t>in-degree-bounded principal </a:t>
            </a:r>
            <a:r>
              <a:rPr lang="en-US" altLang="zh-CN" sz="2800" dirty="0" smtClean="0">
                <a:solidFill>
                  <a:srgbClr val="000000"/>
                </a:solidFill>
              </a:rPr>
              <a:t>selection policy</a:t>
            </a:r>
          </a:p>
          <a:p>
            <a:pPr lvl="1">
              <a:lnSpc>
                <a:spcPct val="150000"/>
              </a:lnSpc>
            </a:pPr>
            <a:r>
              <a:rPr lang="en-US" altLang="zh-CN" sz="2400" dirty="0"/>
              <a:t>M</a:t>
            </a:r>
            <a:r>
              <a:rPr lang="en-US" altLang="zh-CN" sz="2400" dirty="0" smtClean="0"/>
              <a:t>aintain </a:t>
            </a:r>
            <a:r>
              <a:rPr lang="en-US" altLang="zh-CN" sz="2400" dirty="0"/>
              <a:t>a </a:t>
            </a:r>
            <a:r>
              <a:rPr lang="en-US" altLang="zh-CN" sz="2400" dirty="0" smtClean="0"/>
              <a:t>graph </a:t>
            </a:r>
            <a:r>
              <a:rPr lang="en-US" altLang="zh-CN" sz="2400" dirty="0"/>
              <a:t>of all the </a:t>
            </a:r>
            <a:r>
              <a:rPr lang="en-US" altLang="zh-CN" sz="2400" dirty="0" smtClean="0"/>
              <a:t>principals</a:t>
            </a:r>
          </a:p>
          <a:p>
            <a:pPr lvl="1"/>
            <a:r>
              <a:rPr lang="en-US" altLang="zh-CN" sz="2400" dirty="0" smtClean="0"/>
              <a:t>Maximum in-degree </a:t>
            </a:r>
            <a:r>
              <a:rPr lang="en-US" altLang="zh-CN" sz="2400" dirty="0"/>
              <a:t>number </a:t>
            </a:r>
            <a:r>
              <a:rPr lang="en-US" altLang="zh-CN" sz="2400" dirty="0" smtClean="0"/>
              <a:t>= 2</a:t>
            </a:r>
          </a:p>
          <a:p>
            <a:pPr lvl="1">
              <a:lnSpc>
                <a:spcPct val="200000"/>
              </a:lnSpc>
            </a:pPr>
            <a:endParaRPr lang="zh-CN" altLang="en-US" sz="2400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Principal </a:t>
            </a:r>
            <a:r>
              <a:rPr lang="en-US" altLang="zh-CN" dirty="0" smtClean="0"/>
              <a:t>Selection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Graph </a:t>
            </a:r>
            <a:r>
              <a:rPr lang="en-US" altLang="zh-CN" dirty="0"/>
              <a:t>of P</a:t>
            </a:r>
            <a:r>
              <a:rPr lang="en-US" altLang="zh-CN" dirty="0" smtClean="0"/>
              <a:t>rincipals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26" y="1898981"/>
            <a:ext cx="7205655" cy="454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03" y="3019246"/>
            <a:ext cx="1334202" cy="226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463" y="3968149"/>
            <a:ext cx="788428" cy="12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66" y="3968149"/>
            <a:ext cx="610694" cy="205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5871711" y="5443264"/>
            <a:ext cx="5626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</a:rPr>
              <a:t>Node </a:t>
            </a:r>
            <a:r>
              <a:rPr lang="zh-CN" altLang="en-US" sz="2400" dirty="0">
                <a:solidFill>
                  <a:srgbClr val="000000"/>
                </a:solidFill>
              </a:rPr>
              <a:t>：</a:t>
            </a:r>
            <a:r>
              <a:rPr lang="en-US" altLang="zh-CN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</a:rPr>
              <a:t>principal </a:t>
            </a:r>
            <a:endParaRPr lang="en-US" altLang="zh-CN" sz="2400" dirty="0" smtClean="0">
              <a:solidFill>
                <a:srgbClr val="000000"/>
              </a:solidFill>
            </a:endParaRPr>
          </a:p>
          <a:p>
            <a:r>
              <a:rPr lang="en-US" altLang="zh-CN" sz="2400" dirty="0" smtClean="0">
                <a:solidFill>
                  <a:srgbClr val="000000"/>
                </a:solidFill>
              </a:rPr>
              <a:t>Edge </a:t>
            </a:r>
            <a:r>
              <a:rPr lang="zh-CN" altLang="en-US" sz="2400" dirty="0" smtClean="0">
                <a:solidFill>
                  <a:srgbClr val="000000"/>
                </a:solidFill>
              </a:rPr>
              <a:t>：</a:t>
            </a:r>
            <a:r>
              <a:rPr lang="en-US" altLang="zh-CN" sz="2400" dirty="0">
                <a:solidFill>
                  <a:srgbClr val="000000"/>
                </a:solidFill>
              </a:rPr>
              <a:t>at least one frame has switched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42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Principal Communication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701616" y="1818836"/>
            <a:ext cx="11283350" cy="48595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rgbClr val="040404"/>
                </a:solidFill>
              </a:rPr>
              <a:t>T</a:t>
            </a:r>
            <a:r>
              <a:rPr lang="en-US" altLang="zh-CN" sz="3200" b="1" dirty="0" smtClean="0">
                <a:solidFill>
                  <a:srgbClr val="040404"/>
                </a:solidFill>
              </a:rPr>
              <a:t>wo </a:t>
            </a:r>
            <a:r>
              <a:rPr lang="en-US" altLang="zh-CN" sz="3200" b="1" dirty="0">
                <a:solidFill>
                  <a:srgbClr val="040404"/>
                </a:solidFill>
              </a:rPr>
              <a:t>intuitive yet extreme </a:t>
            </a:r>
            <a:r>
              <a:rPr lang="en-US" altLang="zh-CN" sz="3200" b="1" dirty="0" smtClean="0">
                <a:solidFill>
                  <a:srgbClr val="040404"/>
                </a:solidFill>
              </a:rPr>
              <a:t>communicational algorithm :</a:t>
            </a:r>
            <a:endParaRPr lang="en-US" altLang="zh-CN" sz="3200" b="1" dirty="0">
              <a:solidFill>
                <a:srgbClr val="040404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Unconditional </a:t>
            </a:r>
            <a:r>
              <a:rPr lang="en-US" altLang="zh-CN" sz="2400" dirty="0"/>
              <a:t>enable </a:t>
            </a:r>
            <a:r>
              <a:rPr lang="en-US" altLang="zh-CN" sz="2400" dirty="0" smtClean="0"/>
              <a:t>: privacy issue</a:t>
            </a:r>
            <a:endParaRPr lang="en-US" altLang="zh-CN" sz="2400" dirty="0"/>
          </a:p>
          <a:p>
            <a:pPr lvl="1"/>
            <a:r>
              <a:rPr lang="en-US" altLang="zh-CN" sz="2400" dirty="0" smtClean="0"/>
              <a:t>  Completely disable : functionality issue</a:t>
            </a:r>
            <a:endParaRPr lang="en-US" altLang="zh-CN" sz="2400" dirty="0"/>
          </a:p>
          <a:p>
            <a:pPr marL="274320" lvl="1" indent="0">
              <a:lnSpc>
                <a:spcPct val="150000"/>
              </a:lnSpc>
              <a:buNone/>
            </a:pPr>
            <a:endParaRPr lang="en-US" altLang="zh-CN" sz="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altLang="zh-CN" sz="3200" b="1" dirty="0">
                <a:solidFill>
                  <a:srgbClr val="040404"/>
                </a:solidFill>
              </a:rPr>
              <a:t>Solution: </a:t>
            </a:r>
            <a:r>
              <a:rPr lang="fr-FR" altLang="zh-CN" sz="2800" dirty="0">
                <a:solidFill>
                  <a:srgbClr val="040404"/>
                </a:solidFill>
              </a:rPr>
              <a:t>a</a:t>
            </a:r>
            <a:r>
              <a:rPr lang="en-US" altLang="zh-CN" sz="2800" dirty="0" err="1">
                <a:solidFill>
                  <a:srgbClr val="040404"/>
                </a:solidFill>
              </a:rPr>
              <a:t>dopt</a:t>
            </a:r>
            <a:r>
              <a:rPr lang="en-US" altLang="zh-CN" sz="2800" dirty="0">
                <a:solidFill>
                  <a:srgbClr val="040404"/>
                </a:solidFill>
              </a:rPr>
              <a:t> different policies for different channel</a:t>
            </a:r>
            <a:endParaRPr lang="fr-FR" altLang="zh-CN" sz="2800" dirty="0">
              <a:solidFill>
                <a:srgbClr val="040404"/>
              </a:solidFill>
            </a:endParaRPr>
          </a:p>
          <a:p>
            <a:pPr marL="640080" indent="-457200"/>
            <a:r>
              <a:rPr lang="fr-FR" altLang="zh-CN" dirty="0"/>
              <a:t>E</a:t>
            </a:r>
            <a:r>
              <a:rPr lang="fr-FR" altLang="zh-CN" dirty="0" smtClean="0"/>
              <a:t>xplicit </a:t>
            </a:r>
            <a:r>
              <a:rPr lang="fr-FR" altLang="zh-CN" dirty="0"/>
              <a:t>communication </a:t>
            </a:r>
            <a:r>
              <a:rPr lang="fr-FR" altLang="zh-CN" dirty="0" smtClean="0"/>
              <a:t>:</a:t>
            </a:r>
          </a:p>
          <a:p>
            <a:pPr indent="0">
              <a:buNone/>
            </a:pPr>
            <a:r>
              <a:rPr lang="en-US" altLang="zh-CN" sz="2200" dirty="0">
                <a:solidFill>
                  <a:srgbClr val="3F3F3F"/>
                </a:solidFill>
                <a:latin typeface="Calisto MT" pitchFamily="16" charset="0"/>
              </a:rPr>
              <a:t>        messaging </a:t>
            </a:r>
            <a:r>
              <a:rPr lang="en-US" altLang="zh-CN" sz="2200" dirty="0">
                <a:solidFill>
                  <a:srgbClr val="3F3F3F"/>
                </a:solidFill>
                <a:latin typeface="Calisto MT" pitchFamily="16" charset="0"/>
              </a:rPr>
              <a:t>among different frames </a:t>
            </a:r>
            <a:r>
              <a:rPr lang="en-US" altLang="zh-CN" sz="2200" dirty="0">
                <a:solidFill>
                  <a:srgbClr val="3F3F3F"/>
                </a:solidFill>
                <a:latin typeface="Calisto MT" pitchFamily="16" charset="0"/>
              </a:rPr>
              <a:t>by </a:t>
            </a:r>
            <a:r>
              <a:rPr lang="en-US" altLang="zh-CN" sz="2200" dirty="0">
                <a:solidFill>
                  <a:srgbClr val="3F3F3F"/>
                </a:solidFill>
                <a:latin typeface="Calisto MT" pitchFamily="16" charset="0"/>
              </a:rPr>
              <a:t>browser </a:t>
            </a:r>
            <a:r>
              <a:rPr lang="en-US" altLang="zh-CN" sz="2200" dirty="0">
                <a:solidFill>
                  <a:srgbClr val="3F3F3F"/>
                </a:solidFill>
                <a:latin typeface="Calisto MT" pitchFamily="16" charset="0"/>
              </a:rPr>
              <a:t>APIs </a:t>
            </a:r>
            <a:endParaRPr lang="fr-FR" altLang="zh-CN" sz="2200" dirty="0">
              <a:solidFill>
                <a:srgbClr val="3F3F3F"/>
              </a:solidFill>
              <a:latin typeface="Calisto MT" pitchFamily="16" charset="0"/>
            </a:endParaRPr>
          </a:p>
          <a:p>
            <a:pPr marL="640080" lvl="1" indent="-457200"/>
            <a:r>
              <a:rPr lang="fr-FR" altLang="zh-CN" sz="2400" dirty="0"/>
              <a:t>Implicit </a:t>
            </a:r>
            <a:r>
              <a:rPr lang="fr-FR" altLang="zh-CN" sz="2400" dirty="0"/>
              <a:t>communication :</a:t>
            </a:r>
            <a:r>
              <a:rPr lang="fr-FR" altLang="zh-CN" sz="3200" dirty="0"/>
              <a:t/>
            </a:r>
            <a:br>
              <a:rPr lang="fr-FR" altLang="zh-CN" sz="3200" dirty="0"/>
            </a:br>
            <a:r>
              <a:rPr lang="fr-FR" altLang="zh-CN" sz="3200" dirty="0" smtClean="0"/>
              <a:t> </a:t>
            </a:r>
            <a:r>
              <a:rPr lang="en-US" altLang="zh-CN" sz="2200" dirty="0" smtClean="0">
                <a:solidFill>
                  <a:srgbClr val="3F3F3F"/>
                </a:solidFill>
                <a:latin typeface="Calisto MT" pitchFamily="16" charset="0"/>
              </a:rPr>
              <a:t>history sharing, communication through navigation</a:t>
            </a:r>
            <a:endParaRPr lang="en-US" altLang="zh-CN" sz="2200" dirty="0">
              <a:solidFill>
                <a:srgbClr val="3F3F3F"/>
              </a:solidFill>
              <a:latin typeface="Calisto MT" pitchFamily="16" charset="0"/>
            </a:endParaRPr>
          </a:p>
          <a:p>
            <a:pPr marL="640080" indent="-457200"/>
            <a:endParaRPr lang="zh-CN" altLang="en-US" sz="3200" dirty="0"/>
          </a:p>
          <a:p>
            <a:pPr lvl="1">
              <a:lnSpc>
                <a:spcPct val="200000"/>
              </a:lnSpc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93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Explicit communication </a:t>
            </a:r>
            <a:endParaRPr lang="zh-CN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39775" y="2200361"/>
            <a:ext cx="10716104" cy="446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  <a:lvl2pPr marL="347663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9pPr>
          </a:lstStyle>
          <a:p>
            <a:pPr marL="457200" indent="-457200" eaLnBrk="1" hangingPunct="1"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</a:pPr>
            <a:r>
              <a:rPr lang="en-US" altLang="zh-CN" sz="3200" b="1" dirty="0" smtClean="0">
                <a:solidFill>
                  <a:srgbClr val="040404"/>
                </a:solidFill>
                <a:cs typeface="Arial" charset="0"/>
              </a:rPr>
              <a:t>Problem :</a:t>
            </a:r>
            <a:r>
              <a:rPr lang="en-US" altLang="zh-CN" sz="3200" dirty="0" smtClean="0">
                <a:solidFill>
                  <a:srgbClr val="040404"/>
                </a:solidFill>
                <a:cs typeface="Arial" charset="0"/>
              </a:rPr>
              <a:t> </a:t>
            </a:r>
            <a:r>
              <a:rPr lang="en-US" altLang="zh-CN" sz="2800" dirty="0" smtClean="0">
                <a:solidFill>
                  <a:srgbClr val="3F3F3F"/>
                </a:solidFill>
                <a:cs typeface="Arial" charset="0"/>
              </a:rPr>
              <a:t>break </a:t>
            </a:r>
            <a:r>
              <a:rPr lang="en-US" altLang="zh-CN" sz="2800" dirty="0">
                <a:solidFill>
                  <a:srgbClr val="3F3F3F"/>
                </a:solidFill>
                <a:cs typeface="Arial" charset="0"/>
              </a:rPr>
              <a:t>the isolation </a:t>
            </a:r>
            <a:r>
              <a:rPr lang="en-US" altLang="zh-CN" sz="2800" dirty="0" smtClean="0">
                <a:solidFill>
                  <a:srgbClr val="3F3F3F"/>
                </a:solidFill>
                <a:cs typeface="Arial" charset="0"/>
              </a:rPr>
              <a:t>mechanism</a:t>
            </a:r>
            <a:endParaRPr lang="en-US" altLang="zh-CN" sz="2800" dirty="0">
              <a:solidFill>
                <a:srgbClr val="3F3F3F"/>
              </a:solidFill>
              <a:cs typeface="Arial" charset="0"/>
            </a:endParaRPr>
          </a:p>
          <a:p>
            <a:pPr marL="457200" indent="-457200" eaLnBrk="1" hangingPunct="1">
              <a:lnSpc>
                <a:spcPct val="200000"/>
              </a:lnSpc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</a:pPr>
            <a:r>
              <a:rPr lang="en-US" altLang="zh-CN" sz="3200" b="1" dirty="0" smtClean="0">
                <a:solidFill>
                  <a:srgbClr val="040404"/>
                </a:solidFill>
                <a:cs typeface="Arial" charset="0"/>
              </a:rPr>
              <a:t>Solution: </a:t>
            </a:r>
            <a:r>
              <a:rPr lang="en-US" altLang="zh-CN" sz="2800" dirty="0" smtClean="0">
                <a:solidFill>
                  <a:srgbClr val="3F3F3F"/>
                </a:solidFill>
                <a:cs typeface="Arial" charset="0"/>
              </a:rPr>
              <a:t>use following restrictive conditions</a:t>
            </a:r>
          </a:p>
          <a:p>
            <a:pPr lvl="1" indent="0" eaLnBrk="1" hangingPunct="1">
              <a:spcBef>
                <a:spcPts val="6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2400" dirty="0" smtClean="0">
                <a:solidFill>
                  <a:srgbClr val="3F3F3F"/>
                </a:solidFill>
                <a:cs typeface="Arial" charset="0"/>
              </a:rPr>
              <a:t> </a:t>
            </a:r>
            <a:r>
              <a:rPr lang="en-US" altLang="zh-CN" sz="2400" dirty="0">
                <a:solidFill>
                  <a:srgbClr val="3F3F3F"/>
                </a:solidFill>
                <a:cs typeface="Arial" charset="0"/>
              </a:rPr>
              <a:t>Third-party </a:t>
            </a:r>
            <a:r>
              <a:rPr lang="en-US" altLang="zh-CN" sz="2400" dirty="0" smtClean="0">
                <a:solidFill>
                  <a:srgbClr val="3F3F3F"/>
                </a:solidFill>
                <a:cs typeface="Arial" charset="0"/>
              </a:rPr>
              <a:t>elements </a:t>
            </a:r>
            <a:r>
              <a:rPr lang="en-US" altLang="zh-CN" sz="2400" dirty="0">
                <a:solidFill>
                  <a:srgbClr val="3F3F3F"/>
                </a:solidFill>
                <a:cs typeface="Arial" charset="0"/>
              </a:rPr>
              <a:t>can </a:t>
            </a:r>
            <a:r>
              <a:rPr lang="en-US" altLang="zh-CN" sz="2400" dirty="0" smtClean="0">
                <a:solidFill>
                  <a:srgbClr val="3F3F3F"/>
                </a:solidFill>
                <a:cs typeface="Arial" charset="0"/>
              </a:rPr>
              <a:t>only explicitly </a:t>
            </a:r>
            <a:r>
              <a:rPr lang="en-US" altLang="zh-CN" sz="2400" dirty="0">
                <a:solidFill>
                  <a:srgbClr val="3F3F3F"/>
                </a:solidFill>
                <a:cs typeface="Arial" charset="0"/>
              </a:rPr>
              <a:t>communicate with the first-party </a:t>
            </a:r>
            <a:r>
              <a:rPr lang="en-US" altLang="zh-CN" sz="2400" dirty="0" smtClean="0">
                <a:solidFill>
                  <a:srgbClr val="3F3F3F"/>
                </a:solidFill>
                <a:cs typeface="Arial" charset="0"/>
              </a:rPr>
              <a:t>elements in its </a:t>
            </a:r>
            <a:r>
              <a:rPr lang="en-US" altLang="zh-CN" sz="2400" dirty="0">
                <a:solidFill>
                  <a:srgbClr val="3F3F3F"/>
                </a:solidFill>
                <a:cs typeface="Arial" charset="0"/>
              </a:rPr>
              <a:t>principals</a:t>
            </a:r>
            <a:r>
              <a:rPr lang="en-US" altLang="zh-CN" sz="2400" dirty="0" smtClean="0">
                <a:solidFill>
                  <a:srgbClr val="3F3F3F"/>
                </a:solidFill>
                <a:cs typeface="Arial" charset="0"/>
              </a:rPr>
              <a:t>.</a:t>
            </a:r>
          </a:p>
          <a:p>
            <a:pPr lvl="1" indent="0" eaLnBrk="1" hangingPunct="1">
              <a:spcBef>
                <a:spcPts val="600"/>
              </a:spcBef>
              <a:buClr>
                <a:srgbClr val="3F3F3F"/>
              </a:buClr>
              <a:buFont typeface="Arial" charset="0"/>
              <a:buChar char="•"/>
            </a:pPr>
            <a:endParaRPr lang="en-US" altLang="zh-CN" sz="800" dirty="0">
              <a:solidFill>
                <a:srgbClr val="3F3F3F"/>
              </a:solidFill>
              <a:cs typeface="Arial" charset="0"/>
            </a:endParaRPr>
          </a:p>
          <a:p>
            <a:pPr lvl="1" indent="0" eaLnBrk="1" hangingPunct="1">
              <a:spcBef>
                <a:spcPts val="6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2400" dirty="0">
                <a:solidFill>
                  <a:srgbClr val="3F3F3F"/>
                </a:solidFill>
                <a:cs typeface="Arial" charset="0"/>
              </a:rPr>
              <a:t> First-party elements can only explicitly communicate with the first-party elements placed in its neighbor principals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Roadmap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14413" y="1809750"/>
            <a:ext cx="7345362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b="1" dirty="0" smtClean="0">
                <a:solidFill>
                  <a:srgbClr val="3F3F3F"/>
                </a:solidFill>
                <a:latin typeface="Calisto MT" pitchFamily="16" charset="0"/>
              </a:rPr>
              <a:t>Introduction</a:t>
            </a:r>
            <a:endParaRPr lang="en-US" altLang="zh-CN" sz="3600" b="1" dirty="0">
              <a:solidFill>
                <a:srgbClr val="3F3F3F"/>
              </a:solidFill>
              <a:latin typeface="Calisto MT" pitchFamily="16" charset="0"/>
            </a:endParaRP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3F3F3F"/>
                </a:solidFill>
                <a:latin typeface="Calisto MT" pitchFamily="16" charset="0"/>
              </a:rPr>
              <a:t>Previous work &amp; Novelty</a:t>
            </a: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3F3F3F"/>
                </a:solidFill>
                <a:latin typeface="Calisto MT" pitchFamily="16" charset="0"/>
              </a:rPr>
              <a:t>System </a:t>
            </a:r>
            <a:r>
              <a:rPr lang="en-US" altLang="zh-CN" sz="3600" dirty="0">
                <a:solidFill>
                  <a:srgbClr val="3F3F3F"/>
                </a:solidFill>
                <a:latin typeface="Calisto MT" pitchFamily="16" charset="0"/>
              </a:rPr>
              <a:t>Design</a:t>
            </a: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>
                <a:solidFill>
                  <a:srgbClr val="3F3F3F"/>
                </a:solidFill>
                <a:latin typeface="Calisto MT" pitchFamily="16" charset="0"/>
              </a:rPr>
              <a:t>Evaluation</a:t>
            </a: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3F3F3F"/>
                </a:solidFill>
                <a:latin typeface="Calisto MT" pitchFamily="16" charset="0"/>
              </a:rPr>
              <a:t>Summary</a:t>
            </a:r>
            <a:endParaRPr lang="en-US" altLang="zh-CN" sz="3600" dirty="0">
              <a:solidFill>
                <a:srgbClr val="3F3F3F"/>
              </a:solidFill>
              <a:latin typeface="Calisto MT" pitchFamily="16" charset="0"/>
            </a:endParaRPr>
          </a:p>
          <a:p>
            <a:pPr marL="341313">
              <a:spcBef>
                <a:spcPts val="2000"/>
              </a:spcBef>
              <a:buClrTx/>
              <a:buFontTx/>
              <a:buNone/>
            </a:pPr>
            <a:endParaRPr lang="en-US" altLang="zh-CN" sz="3600" dirty="0">
              <a:solidFill>
                <a:srgbClr val="3F3F3F"/>
              </a:solidFill>
              <a:latin typeface="Calisto MT" pitchFamily="1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050" y="535781"/>
            <a:ext cx="10972800" cy="990600"/>
          </a:xfrm>
        </p:spPr>
        <p:txBody>
          <a:bodyPr/>
          <a:lstStyle/>
          <a:p>
            <a:pPr algn="ctr"/>
            <a:r>
              <a:rPr lang="en-US" altLang="zh-CN" dirty="0" smtClean="0"/>
              <a:t>Example</a:t>
            </a:r>
            <a:endParaRPr lang="zh-CN" alt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58" y="2471284"/>
            <a:ext cx="73914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Implicit Communication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798275"/>
            <a:ext cx="10972800" cy="48768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3F3F3F"/>
              </a:buClr>
              <a:buFont typeface="Wingdings" panose="05000000000000000000" pitchFamily="2" charset="2"/>
              <a:buChar char="l"/>
            </a:pPr>
            <a:r>
              <a:rPr lang="en-US" altLang="zh-CN" sz="3200" b="1" dirty="0" smtClean="0">
                <a:solidFill>
                  <a:srgbClr val="040404"/>
                </a:solidFill>
              </a:rPr>
              <a:t> History </a:t>
            </a:r>
            <a:r>
              <a:rPr lang="en-US" altLang="zh-CN" sz="3200" b="1" dirty="0">
                <a:solidFill>
                  <a:srgbClr val="040404"/>
                </a:solidFill>
              </a:rPr>
              <a:t>Sharing</a:t>
            </a:r>
          </a:p>
          <a:p>
            <a:pPr lvl="2">
              <a:spcBef>
                <a:spcPts val="6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2400" dirty="0">
                <a:solidFill>
                  <a:srgbClr val="3F3F3F"/>
                </a:solidFill>
              </a:rPr>
              <a:t>Why? </a:t>
            </a:r>
            <a:r>
              <a:rPr lang="en-US" altLang="zh-CN" sz="2400" dirty="0" smtClean="0">
                <a:solidFill>
                  <a:srgbClr val="3F3F3F"/>
                </a:solidFill>
              </a:rPr>
              <a:t>    Browsing history is isolated</a:t>
            </a:r>
          </a:p>
          <a:p>
            <a:pPr lvl="2">
              <a:spcBef>
                <a:spcPts val="6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2400" dirty="0" smtClean="0">
                <a:solidFill>
                  <a:srgbClr val="3F3F3F"/>
                </a:solidFill>
              </a:rPr>
              <a:t>How?     Public history manager</a:t>
            </a:r>
          </a:p>
          <a:p>
            <a:pPr lvl="2">
              <a:spcBef>
                <a:spcPts val="6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2400" dirty="0" smtClean="0">
                <a:solidFill>
                  <a:srgbClr val="3F3F3F"/>
                </a:solidFill>
              </a:rPr>
              <a:t>Secure?  Principle can only write, can not read</a:t>
            </a:r>
          </a:p>
          <a:p>
            <a:pPr lvl="2">
              <a:spcBef>
                <a:spcPts val="600"/>
              </a:spcBef>
              <a:buClr>
                <a:srgbClr val="3F3F3F"/>
              </a:buClr>
              <a:buFont typeface="Arial" charset="0"/>
              <a:buChar char="•"/>
            </a:pPr>
            <a:endParaRPr lang="en-US" altLang="zh-CN" sz="500" dirty="0">
              <a:solidFill>
                <a:srgbClr val="3F3F3F"/>
              </a:solidFill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3F3F3F"/>
              </a:buClr>
              <a:buFont typeface="Wingdings" panose="05000000000000000000" pitchFamily="2" charset="2"/>
              <a:buChar char="l"/>
            </a:pPr>
            <a:r>
              <a:rPr lang="en-US" altLang="zh-CN" sz="3200" b="1" dirty="0" smtClean="0">
                <a:solidFill>
                  <a:srgbClr val="040404"/>
                </a:solidFill>
              </a:rPr>
              <a:t> Communication </a:t>
            </a:r>
            <a:r>
              <a:rPr lang="en-US" altLang="zh-CN" sz="3200" b="1" dirty="0">
                <a:solidFill>
                  <a:srgbClr val="040404"/>
                </a:solidFill>
              </a:rPr>
              <a:t>through </a:t>
            </a:r>
            <a:r>
              <a:rPr lang="en-US" altLang="zh-CN" sz="3200" b="1" dirty="0" smtClean="0">
                <a:solidFill>
                  <a:srgbClr val="040404"/>
                </a:solidFill>
              </a:rPr>
              <a:t>navigation</a:t>
            </a:r>
            <a:endParaRPr lang="en-US" altLang="zh-CN" sz="3200" b="1" dirty="0">
              <a:solidFill>
                <a:srgbClr val="040404"/>
              </a:solidFill>
            </a:endParaRPr>
          </a:p>
          <a:p>
            <a:pPr lvl="2">
              <a:spcBef>
                <a:spcPts val="6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2400" dirty="0" smtClean="0">
                <a:solidFill>
                  <a:srgbClr val="3F3F3F"/>
                </a:solidFill>
              </a:rPr>
              <a:t>Problem :  tracker can put tracking identifier on cross-site URLs</a:t>
            </a:r>
          </a:p>
          <a:p>
            <a:pPr lvl="2">
              <a:spcBef>
                <a:spcPts val="6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2400" dirty="0" smtClean="0">
                <a:solidFill>
                  <a:srgbClr val="3F3F3F"/>
                </a:solidFill>
              </a:rPr>
              <a:t>Compromised solution : Clear the query strings on non-navigation third party requests’ refer headers </a:t>
            </a:r>
            <a:endParaRPr lang="en-US" altLang="zh-CN" sz="2400" dirty="0">
              <a:solidFill>
                <a:srgbClr val="3F3F3F"/>
              </a:solidFill>
            </a:endParaRPr>
          </a:p>
          <a:p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/>
              <a:t>Preference </a:t>
            </a:r>
            <a:r>
              <a:rPr lang="en-US" altLang="zh-CN" dirty="0" smtClean="0"/>
              <a:t>Configure</a:t>
            </a:r>
            <a:endParaRPr lang="zh-CN" altLang="en-US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66158" y="2046733"/>
            <a:ext cx="11024559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 marL="576263" indent="-227013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marL="457200" indent="-457200"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3200" b="1" dirty="0" smtClean="0">
                <a:solidFill>
                  <a:srgbClr val="040404"/>
                </a:solidFill>
                <a:latin typeface="+mn-lt"/>
              </a:rPr>
              <a:t>Problem</a:t>
            </a:r>
            <a:r>
              <a:rPr lang="zh-CN" altLang="en-US" sz="3200" b="1" dirty="0" smtClean="0">
                <a:solidFill>
                  <a:srgbClr val="040404"/>
                </a:solidFill>
                <a:latin typeface="+mn-lt"/>
              </a:rPr>
              <a:t>：</a:t>
            </a:r>
            <a:endParaRPr lang="en-US" altLang="zh-CN" sz="3200" b="1" dirty="0" smtClean="0">
              <a:solidFill>
                <a:srgbClr val="040404"/>
              </a:solidFill>
              <a:latin typeface="+mn-lt"/>
            </a:endParaRPr>
          </a:p>
          <a:p>
            <a:pPr marL="236538" lvl="1" indent="0">
              <a:spcBef>
                <a:spcPts val="2000"/>
              </a:spcBef>
              <a:buClr>
                <a:srgbClr val="3F3F3F"/>
              </a:buClr>
              <a:defRPr/>
            </a:pPr>
            <a:r>
              <a:rPr lang="en-US" altLang="zh-CN" sz="2400" dirty="0" smtClean="0">
                <a:solidFill>
                  <a:srgbClr val="3F3F3F"/>
                </a:solidFill>
              </a:rPr>
              <a:t>   </a:t>
            </a:r>
            <a:r>
              <a:rPr lang="en-US" altLang="zh-CN" sz="2400" dirty="0"/>
              <a:t>User preference is isolated, causing user experience issues</a:t>
            </a:r>
          </a:p>
          <a:p>
            <a:pPr marL="457200" indent="-457200">
              <a:lnSpc>
                <a:spcPct val="150000"/>
              </a:lnSpc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3200" b="1" dirty="0">
                <a:solidFill>
                  <a:srgbClr val="040404"/>
                </a:solidFill>
                <a:latin typeface="+mn-lt"/>
              </a:rPr>
              <a:t>Solution:</a:t>
            </a:r>
          </a:p>
          <a:p>
            <a:pPr marL="236538" lvl="1" indent="0">
              <a:lnSpc>
                <a:spcPct val="150000"/>
              </a:lnSpc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  <a:defRPr/>
            </a:pPr>
            <a:r>
              <a:rPr lang="en-US" altLang="zh-CN" sz="2400" dirty="0"/>
              <a:t>Apply user-initiated changes </a:t>
            </a:r>
            <a:r>
              <a:rPr lang="en-US" altLang="zh-CN" sz="2400" dirty="0"/>
              <a:t>in each principal to all existing principals.</a:t>
            </a:r>
            <a:endParaRPr lang="en-US" altLang="zh-CN" sz="2400" dirty="0"/>
          </a:p>
          <a:p>
            <a:pPr marL="236538" lvl="1" indent="0">
              <a:lnSpc>
                <a:spcPct val="150000"/>
              </a:lnSpc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  <a:defRPr/>
            </a:pPr>
            <a:r>
              <a:rPr lang="en-US" altLang="zh-CN" sz="2400" dirty="0"/>
              <a:t>Monitor GUI message to determine user-initiated preference change</a:t>
            </a:r>
            <a:r>
              <a:rPr lang="en-US" altLang="zh-CN" sz="2400" dirty="0"/>
              <a:t>.</a:t>
            </a:r>
          </a:p>
          <a:p>
            <a:pPr marL="236538" lvl="1" indent="0">
              <a:lnSpc>
                <a:spcPct val="150000"/>
              </a:lnSpc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  <a:defRPr/>
            </a:pPr>
            <a:r>
              <a:rPr lang="en-US" altLang="zh-CN" sz="2400" dirty="0"/>
              <a:t>Synchronize with new created principal</a:t>
            </a:r>
            <a:endParaRPr lang="en-US" altLang="zh-CN" sz="2400" dirty="0"/>
          </a:p>
          <a:p>
            <a:pPr marL="341313">
              <a:spcBef>
                <a:spcPts val="2000"/>
              </a:spcBef>
              <a:buClrTx/>
              <a:buFontTx/>
              <a:buNone/>
              <a:defRPr/>
            </a:pPr>
            <a:endParaRPr lang="en-US" altLang="zh-CN" sz="2200" dirty="0" smtClean="0">
              <a:solidFill>
                <a:srgbClr val="3F3F3F"/>
              </a:solidFill>
              <a:latin typeface="Calisto MT" pitchFamily="1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609600" y="535781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dirty="0" smtClean="0"/>
              <a:t>Domain Data Manager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66158" y="1891458"/>
            <a:ext cx="11024559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 marL="576263" indent="-227013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3200" b="1" dirty="0" smtClean="0"/>
              <a:t>Domain </a:t>
            </a:r>
            <a:r>
              <a:rPr lang="en-US" altLang="zh-CN" sz="3200" b="1" dirty="0"/>
              <a:t>Data </a:t>
            </a:r>
            <a:r>
              <a:rPr lang="en-US" altLang="zh-CN" sz="3200" b="1" dirty="0" smtClean="0"/>
              <a:t>Manager</a:t>
            </a:r>
          </a:p>
          <a:p>
            <a:pPr marL="0" indent="0"/>
            <a:r>
              <a:rPr lang="en-US" altLang="zh-CN" sz="2800" dirty="0" smtClean="0"/>
              <a:t>    why?  Decrease the number of principals </a:t>
            </a:r>
          </a:p>
          <a:p>
            <a:pPr marL="0" indent="0">
              <a:lnSpc>
                <a:spcPct val="150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how?  Transient principal for each regular principal</a:t>
            </a:r>
            <a:endParaRPr lang="en-US" altLang="zh-CN" sz="28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3200" b="1" dirty="0"/>
              <a:t>Domain Data </a:t>
            </a:r>
            <a:r>
              <a:rPr lang="en-US" altLang="zh-CN" sz="3200" b="1" dirty="0" smtClean="0"/>
              <a:t>Synchronization</a:t>
            </a:r>
          </a:p>
          <a:p>
            <a:pPr marL="0" indent="0"/>
            <a:r>
              <a:rPr lang="en-US" altLang="zh-CN" sz="2800" dirty="0"/>
              <a:t> </a:t>
            </a:r>
            <a:r>
              <a:rPr lang="en-US" altLang="zh-CN" sz="2800" dirty="0" smtClean="0"/>
              <a:t>   why</a:t>
            </a:r>
            <a:r>
              <a:rPr lang="en-US" altLang="zh-CN" sz="2800" dirty="0"/>
              <a:t>?  </a:t>
            </a:r>
            <a:r>
              <a:rPr lang="en-US" altLang="zh-CN" sz="2800" dirty="0" smtClean="0"/>
              <a:t>Improve user experience</a:t>
            </a:r>
            <a:endParaRPr lang="en-US" altLang="zh-CN" sz="2800" dirty="0"/>
          </a:p>
          <a:p>
            <a:pPr marL="0" indent="0">
              <a:lnSpc>
                <a:spcPct val="150000"/>
              </a:lnSpc>
            </a:pPr>
            <a:r>
              <a:rPr lang="en-US" altLang="zh-CN" sz="2800" dirty="0"/>
              <a:t>    how?  </a:t>
            </a:r>
            <a:r>
              <a:rPr lang="en-US" altLang="zh-CN" sz="2800" dirty="0" smtClean="0"/>
              <a:t>Synchronize data belonging to specified domains</a:t>
            </a:r>
            <a:endParaRPr lang="en-US" altLang="zh-CN" sz="2800" b="1" dirty="0" smtClean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endParaRPr lang="zh-CN" altLang="en-US" sz="2800" b="1" dirty="0"/>
          </a:p>
          <a:p>
            <a:pPr marL="457200" indent="-457200">
              <a:lnSpc>
                <a:spcPct val="150000"/>
              </a:lnSpc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  <a:defRPr/>
            </a:pPr>
            <a:endParaRPr lang="en-US" altLang="zh-CN" sz="3200" b="1" dirty="0">
              <a:solidFill>
                <a:srgbClr val="04040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57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Roadmap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14413" y="1943100"/>
            <a:ext cx="7345362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>
                <a:solidFill>
                  <a:srgbClr val="3F3F3F"/>
                </a:solidFill>
                <a:latin typeface="Calisto MT" pitchFamily="16" charset="0"/>
              </a:rPr>
              <a:t>Introduction</a:t>
            </a:r>
            <a:endParaRPr lang="en-US" altLang="zh-CN" sz="3600" dirty="0">
              <a:solidFill>
                <a:srgbClr val="3F3F3F"/>
              </a:solidFill>
              <a:latin typeface="Calisto MT" pitchFamily="16" charset="0"/>
            </a:endParaRP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>
                <a:solidFill>
                  <a:srgbClr val="3F3F3F"/>
                </a:solidFill>
                <a:latin typeface="Calisto MT" pitchFamily="16" charset="0"/>
              </a:rPr>
              <a:t>Previous work &amp; Novelty</a:t>
            </a: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3F3F3F"/>
                </a:solidFill>
                <a:latin typeface="Calisto MT" pitchFamily="16" charset="0"/>
              </a:rPr>
              <a:t>System </a:t>
            </a:r>
            <a:r>
              <a:rPr lang="en-US" altLang="zh-CN" sz="3600" dirty="0">
                <a:solidFill>
                  <a:srgbClr val="3F3F3F"/>
                </a:solidFill>
                <a:latin typeface="Calisto MT" pitchFamily="16" charset="0"/>
              </a:rPr>
              <a:t>Design</a:t>
            </a: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b="1" dirty="0">
                <a:solidFill>
                  <a:srgbClr val="3F3F3F"/>
                </a:solidFill>
                <a:latin typeface="Calisto MT" pitchFamily="16" charset="0"/>
              </a:rPr>
              <a:t>Evaluation</a:t>
            </a: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3F3F3F"/>
                </a:solidFill>
                <a:latin typeface="Calisto MT" pitchFamily="16" charset="0"/>
              </a:rPr>
              <a:t>Summary</a:t>
            </a:r>
            <a:endParaRPr lang="en-US" altLang="zh-CN" sz="3600" dirty="0">
              <a:solidFill>
                <a:srgbClr val="3F3F3F"/>
              </a:solidFill>
              <a:latin typeface="Calisto MT" pitchFamily="16" charset="0"/>
            </a:endParaRPr>
          </a:p>
          <a:p>
            <a:pPr marL="341313">
              <a:spcBef>
                <a:spcPts val="2000"/>
              </a:spcBef>
              <a:buClrTx/>
              <a:buFontTx/>
              <a:buNone/>
            </a:pPr>
            <a:endParaRPr lang="en-US" altLang="zh-CN" sz="3600" dirty="0">
              <a:solidFill>
                <a:srgbClr val="3F3F3F"/>
              </a:solidFill>
              <a:latin typeface="Calisto MT" pitchFamily="1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623976" y="51327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51871" y="1943818"/>
            <a:ext cx="10072687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 marL="576263" indent="-227013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>
              <a:lnSpc>
                <a:spcPct val="150000"/>
              </a:lnSpc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3200" b="1" dirty="0" smtClean="0">
                <a:solidFill>
                  <a:srgbClr val="040404"/>
                </a:solidFill>
                <a:latin typeface="+mn-lt"/>
              </a:rPr>
              <a:t>Anti-tracking capability</a:t>
            </a:r>
          </a:p>
          <a:p>
            <a:pPr lvl="2">
              <a:spcBef>
                <a:spcPts val="600"/>
              </a:spcBef>
              <a:buClr>
                <a:srgbClr val="3F3F3F"/>
              </a:buClr>
              <a:buFont typeface="Arial" charset="0"/>
              <a:buChar char="•"/>
              <a:defRPr/>
            </a:pPr>
            <a:r>
              <a:rPr lang="en-US" altLang="zh-CN" sz="2800" dirty="0" smtClean="0">
                <a:solidFill>
                  <a:srgbClr val="040404"/>
                </a:solidFill>
                <a:latin typeface="Calisto MT" panose="02040603050505030304" pitchFamily="18" charset="0"/>
              </a:rPr>
              <a:t>  Formal </a:t>
            </a:r>
            <a:r>
              <a:rPr lang="en-US" altLang="zh-CN" sz="2800" dirty="0" smtClean="0">
                <a:solidFill>
                  <a:srgbClr val="040404"/>
                </a:solidFill>
                <a:latin typeface="Calisto MT" panose="02040603050505030304" pitchFamily="18" charset="0"/>
              </a:rPr>
              <a:t>proof</a:t>
            </a:r>
          </a:p>
          <a:p>
            <a:pPr lvl="2">
              <a:spcBef>
                <a:spcPts val="600"/>
              </a:spcBef>
              <a:buClr>
                <a:srgbClr val="3F3F3F"/>
              </a:buClr>
              <a:buFont typeface="Arial" charset="0"/>
              <a:buChar char="•"/>
              <a:defRPr/>
            </a:pPr>
            <a:r>
              <a:rPr lang="en-US" altLang="zh-CN" sz="2800" dirty="0" smtClean="0">
                <a:solidFill>
                  <a:srgbClr val="040404"/>
                </a:solidFill>
                <a:latin typeface="Calisto MT" panose="02040603050505030304" pitchFamily="18" charset="0"/>
              </a:rPr>
              <a:t>  Experiments </a:t>
            </a:r>
            <a:r>
              <a:rPr lang="en-US" altLang="zh-CN" sz="2800" dirty="0" smtClean="0">
                <a:solidFill>
                  <a:srgbClr val="040404"/>
                </a:solidFill>
                <a:latin typeface="Calisto MT" panose="02040603050505030304" pitchFamily="18" charset="0"/>
              </a:rPr>
              <a:t>with real world websites</a:t>
            </a:r>
          </a:p>
          <a:p>
            <a:pPr marL="571500" indent="-571500">
              <a:lnSpc>
                <a:spcPct val="150000"/>
              </a:lnSpc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3200" b="1" dirty="0" smtClean="0">
                <a:solidFill>
                  <a:srgbClr val="040404"/>
                </a:solidFill>
                <a:latin typeface="+mn-lt"/>
              </a:rPr>
              <a:t>Performance</a:t>
            </a:r>
          </a:p>
          <a:p>
            <a:pPr lvl="2">
              <a:spcBef>
                <a:spcPts val="600"/>
              </a:spcBef>
              <a:buClr>
                <a:srgbClr val="3F3F3F"/>
              </a:buClr>
              <a:buFont typeface="Arial" charset="0"/>
              <a:buChar char="•"/>
              <a:defRPr/>
            </a:pPr>
            <a:r>
              <a:rPr lang="en-US" altLang="zh-CN" sz="2800" dirty="0" smtClean="0">
                <a:solidFill>
                  <a:srgbClr val="040404"/>
                </a:solidFill>
                <a:latin typeface="Calisto MT" panose="02040603050505030304" pitchFamily="18" charset="0"/>
              </a:rPr>
              <a:t>  Overhead </a:t>
            </a:r>
            <a:r>
              <a:rPr lang="en-US" altLang="zh-CN" sz="2800" dirty="0">
                <a:solidFill>
                  <a:srgbClr val="040404"/>
                </a:solidFill>
                <a:latin typeface="Calisto MT" panose="02040603050505030304" pitchFamily="18" charset="0"/>
              </a:rPr>
              <a:t>(latency, memory, disk)</a:t>
            </a:r>
          </a:p>
          <a:p>
            <a:pPr marL="571500" indent="-571500"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3200" b="1" dirty="0" smtClean="0">
                <a:solidFill>
                  <a:srgbClr val="040404"/>
                </a:solidFill>
                <a:latin typeface="+mn-lt"/>
              </a:rPr>
              <a:t>Compatibility</a:t>
            </a:r>
          </a:p>
          <a:p>
            <a:pPr marL="341313">
              <a:spcBef>
                <a:spcPts val="2000"/>
              </a:spcBef>
              <a:buClrTx/>
              <a:buFontTx/>
              <a:buNone/>
              <a:defRPr/>
            </a:pPr>
            <a:endParaRPr lang="en-US" altLang="zh-CN" sz="3200" dirty="0" smtClean="0">
              <a:solidFill>
                <a:srgbClr val="040404"/>
              </a:solidFill>
              <a:latin typeface="Calisto MT" pitchFamily="16" charset="0"/>
            </a:endParaRPr>
          </a:p>
          <a:p>
            <a:pPr marL="577850" lvl="1" indent="-225425">
              <a:spcBef>
                <a:spcPts val="600"/>
              </a:spcBef>
              <a:buClrTx/>
              <a:buFontTx/>
              <a:buNone/>
              <a:defRPr/>
            </a:pPr>
            <a:endParaRPr lang="en-US" altLang="zh-CN" sz="3200" dirty="0" smtClean="0">
              <a:solidFill>
                <a:srgbClr val="040404"/>
              </a:solidFill>
              <a:latin typeface="Calisto MT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6853" y="516147"/>
            <a:ext cx="109728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Formal </a:t>
            </a:r>
            <a:r>
              <a:rPr lang="en-US" altLang="zh-CN" dirty="0" smtClean="0"/>
              <a:t>Proof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23887" y="1911350"/>
            <a:ext cx="10193637" cy="366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  <a:lvl2pPr marL="739775" indent="-28257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Calisto MT" pitchFamily="16" charset="0"/>
              </a:rPr>
              <a:t>F</a:t>
            </a:r>
            <a:r>
              <a:rPr lang="en-US" altLang="zh-CN" sz="3200" b="1" dirty="0" smtClean="0">
                <a:solidFill>
                  <a:srgbClr val="000000"/>
                </a:solidFill>
                <a:latin typeface="Calisto MT" pitchFamily="16" charset="0"/>
              </a:rPr>
              <a:t>ormally </a:t>
            </a:r>
            <a:r>
              <a:rPr lang="en-US" altLang="zh-CN" sz="3200" b="1" dirty="0">
                <a:solidFill>
                  <a:srgbClr val="000000"/>
                </a:solidFill>
                <a:latin typeface="Calisto MT" pitchFamily="16" charset="0"/>
              </a:rPr>
              <a:t>analyze</a:t>
            </a:r>
            <a:r>
              <a:rPr lang="zh-CN" altLang="zh-CN" sz="3200" b="1" dirty="0">
                <a:solidFill>
                  <a:srgbClr val="000000"/>
                </a:solidFill>
                <a:latin typeface="Calisto MT" pitchFamily="16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Calisto MT" pitchFamily="16" charset="0"/>
              </a:rPr>
              <a:t>TrackingFree</a:t>
            </a:r>
            <a:r>
              <a:rPr lang="en-US" altLang="zh-CN" sz="3200" b="1" dirty="0">
                <a:solidFill>
                  <a:srgbClr val="000000"/>
                </a:solidFill>
                <a:latin typeface="Calisto MT" pitchFamily="16" charset="0"/>
              </a:rPr>
              <a:t> ’s anti-tracking </a:t>
            </a:r>
            <a:r>
              <a:rPr lang="en-US" altLang="zh-CN" sz="3200" b="1" dirty="0" smtClean="0">
                <a:solidFill>
                  <a:srgbClr val="000000"/>
                </a:solidFill>
                <a:latin typeface="Calisto MT" pitchFamily="16" charset="0"/>
              </a:rPr>
              <a:t>ability:</a:t>
            </a:r>
            <a:endParaRPr lang="en-US" altLang="zh-CN" sz="3200" b="1" dirty="0">
              <a:solidFill>
                <a:srgbClr val="000000"/>
              </a:solidFill>
              <a:latin typeface="Calisto MT" pitchFamily="16" charset="0"/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zh-CN" sz="2800" dirty="0">
                <a:solidFill>
                  <a:srgbClr val="000000"/>
                </a:solidFill>
              </a:rPr>
              <a:t>give alloy an assertion</a:t>
            </a:r>
            <a:endParaRPr lang="en-US" altLang="zh-CN" sz="2800" dirty="0">
              <a:solidFill>
                <a:srgbClr val="000000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altLang="zh-CN" sz="2800" dirty="0">
                <a:solidFill>
                  <a:srgbClr val="000000"/>
                </a:solidFill>
              </a:rPr>
              <a:t>alloy </a:t>
            </a:r>
            <a:r>
              <a:rPr lang="en-US" altLang="zh-CN" sz="2800" dirty="0">
                <a:solidFill>
                  <a:srgbClr val="000000"/>
                </a:solidFill>
              </a:rPr>
              <a:t>try </a:t>
            </a:r>
            <a:r>
              <a:rPr lang="en-US" altLang="zh-CN" sz="2800" dirty="0">
                <a:solidFill>
                  <a:srgbClr val="000000"/>
                </a:solidFill>
              </a:rPr>
              <a:t>to search the space to find the counter example</a:t>
            </a:r>
          </a:p>
          <a:p>
            <a:pPr eaLnBrk="1" hangingPunct="1">
              <a:lnSpc>
                <a:spcPct val="150000"/>
              </a:lnSpc>
            </a:pPr>
            <a:endParaRPr lang="en-US" altLang="zh-CN" sz="2800" b="1" dirty="0" smtClean="0">
              <a:solidFill>
                <a:srgbClr val="000000"/>
              </a:solidFill>
              <a:latin typeface="Calisto MT" pitchFamily="16" charset="0"/>
            </a:endParaRPr>
          </a:p>
          <a:p>
            <a:pPr eaLnBrk="1" hangingPunct="1"/>
            <a:r>
              <a:rPr lang="en-US" altLang="zh-CN" sz="2800" b="1" dirty="0" smtClean="0">
                <a:solidFill>
                  <a:srgbClr val="000000"/>
                </a:solidFill>
                <a:latin typeface="Calisto MT" pitchFamily="16" charset="0"/>
              </a:rPr>
              <a:t>Formally </a:t>
            </a:r>
            <a:r>
              <a:rPr lang="en-US" altLang="zh-CN" sz="2800" b="1" dirty="0">
                <a:solidFill>
                  <a:srgbClr val="000000"/>
                </a:solidFill>
                <a:latin typeface="Calisto MT" pitchFamily="16" charset="0"/>
              </a:rPr>
              <a:t>verified </a:t>
            </a:r>
            <a:r>
              <a:rPr lang="en-US" altLang="zh-CN" sz="2800" b="1" dirty="0" smtClean="0">
                <a:solidFill>
                  <a:srgbClr val="000000"/>
                </a:solidFill>
                <a:latin typeface="Calisto MT" pitchFamily="16" charset="0"/>
              </a:rPr>
              <a:t>: without </a:t>
            </a:r>
            <a:r>
              <a:rPr lang="en-US" altLang="zh-CN" sz="2800" b="1" dirty="0">
                <a:solidFill>
                  <a:srgbClr val="000000"/>
                </a:solidFill>
                <a:latin typeface="Calisto MT" pitchFamily="16" charset="0"/>
              </a:rPr>
              <a:t>site </a:t>
            </a:r>
            <a:r>
              <a:rPr lang="en-US" altLang="zh-CN" sz="2800" b="1" dirty="0" smtClean="0">
                <a:solidFill>
                  <a:srgbClr val="000000"/>
                </a:solidFill>
                <a:latin typeface="Calisto MT" pitchFamily="16" charset="0"/>
              </a:rPr>
              <a:t>collaboration, trackers </a:t>
            </a:r>
            <a:r>
              <a:rPr lang="en-US" altLang="zh-CN" sz="2800" b="1" dirty="0">
                <a:solidFill>
                  <a:srgbClr val="000000"/>
                </a:solidFill>
                <a:latin typeface="Calisto MT" pitchFamily="16" charset="0"/>
              </a:rPr>
              <a:t>can </a:t>
            </a:r>
            <a:r>
              <a:rPr lang="en-US" altLang="zh-CN" sz="2800" b="1" dirty="0" smtClean="0">
                <a:solidFill>
                  <a:srgbClr val="000000"/>
                </a:solidFill>
                <a:latin typeface="Calisto MT" pitchFamily="16" charset="0"/>
              </a:rPr>
              <a:t> correlate user’s </a:t>
            </a:r>
            <a:r>
              <a:rPr lang="en-US" altLang="zh-CN" sz="2800" b="1" dirty="0">
                <a:solidFill>
                  <a:srgbClr val="000000"/>
                </a:solidFill>
                <a:latin typeface="Calisto MT" pitchFamily="16" charset="0"/>
              </a:rPr>
              <a:t>activities up to three </a:t>
            </a:r>
            <a:r>
              <a:rPr lang="en-US" altLang="zh-CN" sz="2800" b="1" dirty="0" smtClean="0">
                <a:solidFill>
                  <a:srgbClr val="000000"/>
                </a:solidFill>
                <a:latin typeface="Calisto MT" pitchFamily="16" charset="0"/>
              </a:rPr>
              <a:t>principals. </a:t>
            </a:r>
            <a:endParaRPr lang="en-US" altLang="zh-CN" sz="2800" b="1" dirty="0">
              <a:solidFill>
                <a:srgbClr val="000000"/>
              </a:solidFill>
              <a:latin typeface="Calisto MT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Experiments with Real World Web Sites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933450" y="2419350"/>
            <a:ext cx="1097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</a:pPr>
            <a:r>
              <a:rPr lang="en-US" altLang="zh-CN" sz="3200" dirty="0" smtClean="0">
                <a:solidFill>
                  <a:srgbClr val="040404"/>
                </a:solidFill>
                <a:latin typeface="+mn-lt"/>
              </a:rPr>
              <a:t>  Visit </a:t>
            </a:r>
            <a:r>
              <a:rPr lang="en-US" altLang="zh-CN" sz="3200" dirty="0">
                <a:solidFill>
                  <a:srgbClr val="040404"/>
                </a:solidFill>
                <a:latin typeface="+mn-lt"/>
              </a:rPr>
              <a:t>2,032 valid URLs</a:t>
            </a:r>
            <a:r>
              <a:rPr lang="zh-CN" altLang="zh-CN" sz="3200" dirty="0">
                <a:solidFill>
                  <a:srgbClr val="040404"/>
                </a:solidFill>
                <a:latin typeface="+mn-lt"/>
              </a:rPr>
              <a:t> </a:t>
            </a:r>
            <a:r>
              <a:rPr lang="en-US" altLang="zh-CN" sz="3200" dirty="0">
                <a:solidFill>
                  <a:srgbClr val="040404"/>
                </a:solidFill>
                <a:latin typeface="+mn-lt"/>
              </a:rPr>
              <a:t>from Alexa Top 500 web </a:t>
            </a:r>
            <a:r>
              <a:rPr lang="en-US" altLang="zh-CN" sz="3200" dirty="0" smtClean="0">
                <a:solidFill>
                  <a:srgbClr val="040404"/>
                </a:solidFill>
                <a:latin typeface="+mn-lt"/>
              </a:rPr>
              <a:t>sites</a:t>
            </a:r>
            <a:endParaRPr lang="zh-CN" altLang="zh-CN" sz="3200" dirty="0">
              <a:solidFill>
                <a:srgbClr val="040404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</a:pPr>
            <a:r>
              <a:rPr lang="en-US" altLang="zh-CN" sz="3200" dirty="0" smtClean="0">
                <a:solidFill>
                  <a:srgbClr val="040404"/>
                </a:solidFill>
                <a:latin typeface="+mn-lt"/>
              </a:rPr>
              <a:t>  Gathered </a:t>
            </a:r>
            <a:r>
              <a:rPr lang="en-US" altLang="zh-CN" sz="3200" dirty="0">
                <a:solidFill>
                  <a:srgbClr val="040404"/>
                </a:solidFill>
                <a:latin typeface="+mn-lt"/>
              </a:rPr>
              <a:t>647 tracking tokens</a:t>
            </a:r>
          </a:p>
          <a:p>
            <a:pPr eaLnBrk="1" hangingPunct="1">
              <a:lnSpc>
                <a:spcPct val="150000"/>
              </a:lnSpc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</a:pPr>
            <a:r>
              <a:rPr lang="en-US" altLang="zh-CN" sz="3200" dirty="0" smtClean="0">
                <a:solidFill>
                  <a:srgbClr val="040404"/>
                </a:solidFill>
                <a:latin typeface="+mn-lt"/>
              </a:rPr>
              <a:t>  </a:t>
            </a:r>
            <a:r>
              <a:rPr lang="en-US" altLang="zh-CN" sz="3200" dirty="0" err="1" smtClean="0">
                <a:solidFill>
                  <a:srgbClr val="040404"/>
                </a:solidFill>
                <a:latin typeface="+mn-lt"/>
              </a:rPr>
              <a:t>TrackingFree</a:t>
            </a:r>
            <a:r>
              <a:rPr lang="en-US" altLang="zh-CN" sz="3200" dirty="0" smtClean="0">
                <a:solidFill>
                  <a:srgbClr val="040404"/>
                </a:solidFill>
                <a:latin typeface="+mn-lt"/>
              </a:rPr>
              <a:t> </a:t>
            </a:r>
            <a:r>
              <a:rPr lang="en-US" altLang="zh-CN" sz="3200" dirty="0">
                <a:solidFill>
                  <a:srgbClr val="040404"/>
                </a:solidFill>
                <a:latin typeface="+mn-lt"/>
              </a:rPr>
              <a:t>eliminated all of </a:t>
            </a:r>
            <a:r>
              <a:rPr lang="en-US" altLang="zh-CN" sz="3200" dirty="0" smtClean="0">
                <a:solidFill>
                  <a:srgbClr val="040404"/>
                </a:solidFill>
                <a:latin typeface="+mn-lt"/>
              </a:rPr>
              <a:t>them</a:t>
            </a:r>
            <a:endParaRPr lang="en-US" altLang="zh-CN" sz="3200" dirty="0">
              <a:solidFill>
                <a:srgbClr val="04040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7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Performance: Latency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528" y="1744727"/>
            <a:ext cx="8537455" cy="488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Performance: Memory &amp; </a:t>
            </a:r>
            <a:r>
              <a:rPr lang="en-US" altLang="zh-CN" dirty="0"/>
              <a:t>D</a:t>
            </a:r>
            <a:r>
              <a:rPr lang="en-US" altLang="zh-CN" dirty="0" smtClean="0"/>
              <a:t>isk overhead 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9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51823"/>
              </p:ext>
            </p:extLst>
          </p:nvPr>
        </p:nvGraphicFramePr>
        <p:xfrm>
          <a:off x="1071563" y="2444750"/>
          <a:ext cx="7786686" cy="1631948"/>
        </p:xfrm>
        <a:graphic>
          <a:graphicData uri="http://schemas.openxmlformats.org/drawingml/2006/table">
            <a:tbl>
              <a:tblPr/>
              <a:tblGrid>
                <a:gridCol w="1946671"/>
                <a:gridCol w="1948354"/>
                <a:gridCol w="1944989"/>
                <a:gridCol w="1946672"/>
              </a:tblGrid>
              <a:tr h="40798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Memory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5A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Chromium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5A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TrackingFree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5A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Increase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5A60"/>
                    </a:solidFill>
                  </a:tcPr>
                </a:tc>
              </a:tr>
              <a:tr h="40798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1 Principal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477.1(MB)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505(MB)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27.9(MB)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1"/>
                    </a:solidFill>
                  </a:tcPr>
                </a:tc>
              </a:tr>
              <a:tr h="40798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4 Principals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623.6(MB)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702.8(MB)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79.2(MB)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A"/>
                    </a:solidFill>
                  </a:tcPr>
                </a:tc>
              </a:tr>
              <a:tr h="40798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12 Principals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434.6(MB)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642.5(MB)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297.9(MB)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409367"/>
              </p:ext>
            </p:extLst>
          </p:nvPr>
        </p:nvGraphicFramePr>
        <p:xfrm>
          <a:off x="1033462" y="4846638"/>
          <a:ext cx="7862887" cy="1573212"/>
        </p:xfrm>
        <a:graphic>
          <a:graphicData uri="http://schemas.openxmlformats.org/drawingml/2006/table">
            <a:tbl>
              <a:tblPr/>
              <a:tblGrid>
                <a:gridCol w="1965721"/>
                <a:gridCol w="1967421"/>
                <a:gridCol w="1964023"/>
                <a:gridCol w="1965722"/>
              </a:tblGrid>
              <a:tr h="393303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Memory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5A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Chromium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5A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TrackingFree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5A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Increase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5A60"/>
                    </a:solidFill>
                  </a:tcPr>
                </a:tc>
              </a:tr>
              <a:tr h="393303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1 Principal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21.3(MB)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21.8(MB)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0.5(MB)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1"/>
                    </a:solidFill>
                  </a:tcPr>
                </a:tc>
              </a:tr>
              <a:tr h="393303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4 Principals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22.5(MB)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25.9MB)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3.4(MB)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A"/>
                    </a:solidFill>
                  </a:tcPr>
                </a:tc>
              </a:tr>
              <a:tr h="393303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12 Principals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23.7(MB)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29.4(MB)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1600">
                          <a:solidFill>
                            <a:srgbClr val="3F3F3F"/>
                          </a:solidFill>
                          <a:latin typeface="Calisto MT" pitchFamily="16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pitchFamily="16" charset="0"/>
                          <a:ea typeface="宋体" charset="-122"/>
                        </a:rPr>
                        <a:t>5.7(MB)</a:t>
                      </a:r>
                    </a:p>
                  </a:txBody>
                  <a:tcPr marL="90000" marR="90000" marT="6055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22"/>
          <p:cNvSpPr>
            <a:spLocks noChangeArrowheads="1"/>
          </p:cNvSpPr>
          <p:nvPr/>
        </p:nvSpPr>
        <p:spPr bwMode="auto">
          <a:xfrm>
            <a:off x="1041400" y="4360863"/>
            <a:ext cx="891107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Calisto MT" pitchFamily="16" charset="0"/>
              </a:rPr>
              <a:t>Disk Overhead on 12 Web Pages </a:t>
            </a:r>
            <a:r>
              <a:rPr lang="en-US" altLang="zh-CN" sz="2800" b="1" dirty="0" smtClean="0">
                <a:solidFill>
                  <a:srgbClr val="000000"/>
                </a:solidFill>
                <a:latin typeface="Calisto MT" pitchFamily="16" charset="0"/>
              </a:rPr>
              <a:t>    (~</a:t>
            </a:r>
            <a:r>
              <a:rPr lang="en-US" altLang="zh-CN" sz="2800" b="1" dirty="0">
                <a:solidFill>
                  <a:srgbClr val="000000"/>
                </a:solidFill>
                <a:latin typeface="Calisto MT" pitchFamily="16" charset="0"/>
              </a:rPr>
              <a:t>0.6MB/Principal)</a:t>
            </a:r>
          </a:p>
        </p:txBody>
      </p:sp>
      <p:sp>
        <p:nvSpPr>
          <p:cNvPr id="12" name="Rectangle 123"/>
          <p:cNvSpPr>
            <a:spLocks noChangeArrowheads="1"/>
          </p:cNvSpPr>
          <p:nvPr/>
        </p:nvSpPr>
        <p:spPr bwMode="auto">
          <a:xfrm>
            <a:off x="1033463" y="1933575"/>
            <a:ext cx="929213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Calisto MT" pitchFamily="16" charset="0"/>
              </a:rPr>
              <a:t>Memory Overhead on 12 Web Pages </a:t>
            </a:r>
            <a:r>
              <a:rPr lang="en-US" altLang="zh-CN" sz="2800" b="1" dirty="0" smtClean="0">
                <a:solidFill>
                  <a:srgbClr val="000000"/>
                </a:solidFill>
                <a:latin typeface="Calisto MT" pitchFamily="16" charset="0"/>
              </a:rPr>
              <a:t>   (~</a:t>
            </a:r>
            <a:r>
              <a:rPr lang="en-US" altLang="zh-CN" sz="2800" b="1" dirty="0">
                <a:solidFill>
                  <a:srgbClr val="000000"/>
                </a:solidFill>
                <a:latin typeface="Calisto MT" pitchFamily="16" charset="0"/>
              </a:rPr>
              <a:t>25MB/Principal)</a:t>
            </a:r>
          </a:p>
        </p:txBody>
      </p:sp>
    </p:spTree>
    <p:extLst>
      <p:ext uri="{BB962C8B-B14F-4D97-AF65-F5344CB8AC3E}">
        <p14:creationId xmlns:p14="http://schemas.microsoft.com/office/powerpoint/2010/main" val="28603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Web </a:t>
            </a:r>
            <a:r>
              <a:rPr lang="en-US" altLang="zh-CN" dirty="0"/>
              <a:t>Tracking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570012" y="2018440"/>
            <a:ext cx="969542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040404"/>
                </a:solidFill>
                <a:latin typeface="Arial" charset="0"/>
                <a:ea typeface="宋体" charset="-122"/>
                <a:cs typeface="Arial" charset="0"/>
              </a:rPr>
              <a:t>Record the </a:t>
            </a:r>
            <a:r>
              <a:rPr lang="en-US" altLang="zh-CN" sz="3200" b="1" dirty="0">
                <a:solidFill>
                  <a:srgbClr val="040404"/>
                </a:solidFill>
                <a:latin typeface="Arial" charset="0"/>
                <a:ea typeface="宋体" charset="-122"/>
                <a:cs typeface="Arial" charset="0"/>
              </a:rPr>
              <a:t>client’s </a:t>
            </a:r>
            <a:r>
              <a:rPr lang="en-US" altLang="zh-CN" sz="3200" b="1" dirty="0" smtClean="0">
                <a:solidFill>
                  <a:srgbClr val="040404"/>
                </a:solidFill>
                <a:latin typeface="Arial" charset="0"/>
                <a:ea typeface="宋体" charset="-122"/>
                <a:cs typeface="Arial" charset="0"/>
              </a:rPr>
              <a:t>behavior</a:t>
            </a:r>
            <a:endParaRPr lang="en-US" altLang="zh-CN" sz="3200" b="1" dirty="0">
              <a:solidFill>
                <a:srgbClr val="040404"/>
              </a:solidFill>
              <a:latin typeface="Arial" charset="0"/>
              <a:ea typeface="宋体" charset="-122"/>
              <a:cs typeface="Arial" charset="0"/>
            </a:endParaRPr>
          </a:p>
          <a:p>
            <a:pPr marL="612000" lvl="1" indent="-342900">
              <a:lnSpc>
                <a:spcPct val="150000"/>
              </a:lnSpc>
              <a:buFontTx/>
              <a:buChar char="-"/>
            </a:pPr>
            <a:r>
              <a:rPr lang="en-US" altLang="zh-CN" sz="2600" dirty="0">
                <a:solidFill>
                  <a:srgbClr val="3F3F3F"/>
                </a:solidFill>
                <a:latin typeface="Arial" charset="0"/>
                <a:ea typeface="宋体" charset="-122"/>
                <a:cs typeface="Arial" charset="0"/>
              </a:rPr>
              <a:t>I</a:t>
            </a:r>
            <a:r>
              <a:rPr lang="en-US" altLang="zh-CN" sz="2600" dirty="0" smtClean="0">
                <a:solidFill>
                  <a:srgbClr val="3F3F3F"/>
                </a:solidFill>
                <a:latin typeface="Arial" charset="0"/>
                <a:ea typeface="宋体" charset="-122"/>
                <a:cs typeface="Arial" charset="0"/>
              </a:rPr>
              <a:t>dentifier </a:t>
            </a:r>
            <a:endParaRPr lang="en-US" altLang="zh-CN" sz="2600" dirty="0">
              <a:solidFill>
                <a:srgbClr val="3F3F3F"/>
              </a:solidFill>
              <a:latin typeface="Arial" charset="0"/>
              <a:ea typeface="宋体" charset="-122"/>
              <a:cs typeface="Arial" charset="0"/>
            </a:endParaRPr>
          </a:p>
          <a:p>
            <a:pPr marL="594900" lvl="1" indent="-342900">
              <a:buFontTx/>
              <a:buChar char="-"/>
            </a:pPr>
            <a:r>
              <a:rPr lang="en-US" altLang="zh-CN" sz="2600" dirty="0">
                <a:solidFill>
                  <a:srgbClr val="3F3F3F"/>
                </a:solidFill>
                <a:latin typeface="Arial" charset="0"/>
                <a:ea typeface="宋体" charset="-122"/>
                <a:cs typeface="Arial" charset="0"/>
              </a:rPr>
              <a:t>P</a:t>
            </a:r>
            <a:r>
              <a:rPr lang="en-US" altLang="zh-CN" sz="2600" dirty="0" smtClean="0">
                <a:solidFill>
                  <a:srgbClr val="3F3F3F"/>
                </a:solidFill>
                <a:latin typeface="Arial" charset="0"/>
                <a:ea typeface="宋体" charset="-122"/>
                <a:cs typeface="Arial" charset="0"/>
              </a:rPr>
              <a:t>rivate </a:t>
            </a:r>
            <a:r>
              <a:rPr lang="en-US" altLang="zh-CN" sz="2600" dirty="0">
                <a:solidFill>
                  <a:srgbClr val="3F3F3F"/>
                </a:solidFill>
                <a:latin typeface="Arial" charset="0"/>
                <a:ea typeface="宋体" charset="-122"/>
                <a:cs typeface="Arial" charset="0"/>
              </a:rPr>
              <a:t>information </a:t>
            </a:r>
          </a:p>
          <a:p>
            <a:r>
              <a:rPr lang="en-US" altLang="zh-CN" sz="2800" b="1" dirty="0"/>
              <a:t/>
            </a:r>
            <a:br>
              <a:rPr lang="en-US" altLang="zh-CN" sz="2800" b="1" dirty="0"/>
            </a:br>
            <a:endParaRPr lang="zh-CN" alt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299" y="4886477"/>
            <a:ext cx="2870933" cy="17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4"/>
          <a:stretch/>
        </p:blipFill>
        <p:spPr bwMode="auto">
          <a:xfrm>
            <a:off x="9903133" y="3295564"/>
            <a:ext cx="1982317" cy="1941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78827" y="4044180"/>
            <a:ext cx="9724306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 marL="576263" indent="-227013"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804863" indent="-227013"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76263" algn="l"/>
                <a:tab pos="1033463" algn="l"/>
                <a:tab pos="1490663" algn="l"/>
                <a:tab pos="1947863" algn="l"/>
                <a:tab pos="2405063" algn="l"/>
                <a:tab pos="2862263" algn="l"/>
                <a:tab pos="3319463" algn="l"/>
                <a:tab pos="3776663" algn="l"/>
                <a:tab pos="4233863" algn="l"/>
                <a:tab pos="4691063" algn="l"/>
                <a:tab pos="5148263" algn="l"/>
                <a:tab pos="5605463" algn="l"/>
                <a:tab pos="6062663" algn="l"/>
                <a:tab pos="6519863" algn="l"/>
                <a:tab pos="6977063" algn="l"/>
                <a:tab pos="7434263" algn="l"/>
                <a:tab pos="7891463" algn="l"/>
                <a:tab pos="8348663" algn="l"/>
                <a:tab pos="8805863" algn="l"/>
                <a:tab pos="9263063" algn="l"/>
                <a:tab pos="9720263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lvl="1">
              <a:spcBef>
                <a:spcPts val="6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2800" b="1" dirty="0" smtClean="0">
                <a:solidFill>
                  <a:srgbClr val="3F3F3F"/>
                </a:solidFill>
                <a:cs typeface="Arial" charset="0"/>
              </a:rPr>
              <a:t>  </a:t>
            </a:r>
            <a:r>
              <a:rPr lang="en-US" altLang="zh-CN" sz="3200" b="1" dirty="0" smtClean="0">
                <a:solidFill>
                  <a:srgbClr val="040404"/>
                </a:solidFill>
                <a:cs typeface="Arial" charset="0"/>
              </a:rPr>
              <a:t>Prevalent</a:t>
            </a:r>
            <a:endParaRPr lang="en-US" altLang="zh-CN" sz="3200" b="1" dirty="0">
              <a:solidFill>
                <a:srgbClr val="040404"/>
              </a:solidFill>
              <a:cs typeface="Arial" charset="0"/>
            </a:endParaRPr>
          </a:p>
          <a:p>
            <a:pPr marL="577850" lvl="2" indent="0">
              <a:spcBef>
                <a:spcPts val="600"/>
              </a:spcBef>
              <a:buClr>
                <a:srgbClr val="3F3F3F"/>
              </a:buClr>
            </a:pPr>
            <a:r>
              <a:rPr lang="en-US" altLang="zh-CN" sz="2400" dirty="0" smtClean="0">
                <a:solidFill>
                  <a:srgbClr val="3F3F3F"/>
                </a:solidFill>
                <a:cs typeface="Arial" charset="0"/>
              </a:rPr>
              <a:t> -   More </a:t>
            </a:r>
            <a:r>
              <a:rPr lang="en-US" altLang="zh-CN" sz="2400" dirty="0">
                <a:solidFill>
                  <a:srgbClr val="3F3F3F"/>
                </a:solidFill>
                <a:cs typeface="Arial" charset="0"/>
              </a:rPr>
              <a:t>than </a:t>
            </a:r>
            <a:r>
              <a:rPr lang="en-US" altLang="zh-CN" sz="2400" b="1" dirty="0">
                <a:solidFill>
                  <a:srgbClr val="3F3F3F"/>
                </a:solidFill>
                <a:cs typeface="Arial" charset="0"/>
              </a:rPr>
              <a:t>90%</a:t>
            </a:r>
            <a:r>
              <a:rPr lang="en-US" altLang="zh-CN" sz="2400" dirty="0">
                <a:solidFill>
                  <a:srgbClr val="3F3F3F"/>
                </a:solidFill>
                <a:cs typeface="Arial" charset="0"/>
              </a:rPr>
              <a:t> of Alexa Top 500 web sites </a:t>
            </a:r>
            <a:r>
              <a:rPr lang="en-US" altLang="zh-CN" dirty="0" smtClean="0">
                <a:solidFill>
                  <a:srgbClr val="3F3F3F"/>
                </a:solidFill>
                <a:cs typeface="Arial" charset="0"/>
              </a:rPr>
              <a:t>[</a:t>
            </a:r>
            <a:r>
              <a:rPr lang="en-US" altLang="zh-CN" dirty="0" err="1">
                <a:solidFill>
                  <a:srgbClr val="3F3F3F"/>
                </a:solidFill>
                <a:cs typeface="Arial" charset="0"/>
              </a:rPr>
              <a:t>Roesner</a:t>
            </a:r>
            <a:r>
              <a:rPr lang="en-US" altLang="zh-CN" dirty="0">
                <a:solidFill>
                  <a:srgbClr val="3F3F3F"/>
                </a:solidFill>
                <a:cs typeface="Arial" charset="0"/>
              </a:rPr>
              <a:t>, NSDI 2012</a:t>
            </a:r>
            <a:r>
              <a:rPr lang="en-US" altLang="zh-CN" dirty="0" smtClean="0">
                <a:solidFill>
                  <a:srgbClr val="3F3F3F"/>
                </a:solidFill>
                <a:cs typeface="Arial" charset="0"/>
              </a:rPr>
              <a:t>]</a:t>
            </a:r>
            <a:endParaRPr lang="en-US" altLang="zh-CN" sz="2800" dirty="0" smtClean="0">
              <a:solidFill>
                <a:srgbClr val="3F3F3F"/>
              </a:solidFill>
              <a:cs typeface="Arial" charset="0"/>
            </a:endParaRPr>
          </a:p>
          <a:p>
            <a:pPr marL="577850" lvl="2" indent="0">
              <a:spcBef>
                <a:spcPts val="600"/>
              </a:spcBef>
              <a:buClr>
                <a:srgbClr val="3F3F3F"/>
              </a:buClr>
            </a:pPr>
            <a:r>
              <a:rPr lang="en-US" altLang="zh-CN" sz="2400" dirty="0" smtClean="0">
                <a:solidFill>
                  <a:srgbClr val="3F3F3F"/>
                </a:solidFill>
                <a:cs typeface="Arial" charset="0"/>
              </a:rPr>
              <a:t>-    A </a:t>
            </a:r>
            <a:r>
              <a:rPr lang="en-US" altLang="zh-CN" sz="2400" dirty="0">
                <a:solidFill>
                  <a:srgbClr val="3F3F3F"/>
                </a:solidFill>
                <a:cs typeface="Arial" charset="0"/>
              </a:rPr>
              <a:t>web page usually has multiple tracking elements</a:t>
            </a:r>
          </a:p>
          <a:p>
            <a:pPr marL="577850" lvl="1" indent="-225425">
              <a:spcBef>
                <a:spcPts val="600"/>
              </a:spcBef>
              <a:buClrTx/>
              <a:buFontTx/>
              <a:buNone/>
            </a:pPr>
            <a:endParaRPr lang="en-US" altLang="zh-CN" sz="2400" b="1" dirty="0">
              <a:solidFill>
                <a:srgbClr val="3F3F3F"/>
              </a:solidFill>
              <a:cs typeface="Arial" charset="0"/>
            </a:endParaRPr>
          </a:p>
          <a:p>
            <a:pPr marL="577850" lvl="1" indent="-225425">
              <a:spcBef>
                <a:spcPts val="600"/>
              </a:spcBef>
              <a:buClrTx/>
              <a:buFontTx/>
              <a:buNone/>
            </a:pPr>
            <a:endParaRPr lang="en-US" altLang="zh-CN" sz="2400" b="1" dirty="0">
              <a:solidFill>
                <a:srgbClr val="3F3F3F"/>
              </a:solidFill>
              <a:cs typeface="Arial" charset="0"/>
            </a:endParaRPr>
          </a:p>
          <a:p>
            <a:pPr marL="577850" lvl="1" indent="-225425">
              <a:spcBef>
                <a:spcPts val="600"/>
              </a:spcBef>
              <a:buClrTx/>
              <a:buFontTx/>
              <a:buNone/>
            </a:pPr>
            <a:endParaRPr lang="en-US" altLang="zh-CN" sz="2400" b="1" dirty="0">
              <a:solidFill>
                <a:srgbClr val="3F3F3F"/>
              </a:solidFill>
              <a:cs typeface="Arial" charset="0"/>
            </a:endParaRPr>
          </a:p>
          <a:p>
            <a:pPr marL="577850" lvl="1" indent="-225425">
              <a:spcBef>
                <a:spcPts val="600"/>
              </a:spcBef>
              <a:buClrTx/>
              <a:buFontTx/>
              <a:buNone/>
            </a:pPr>
            <a:endParaRPr lang="en-US" altLang="zh-CN" sz="2400" b="1" dirty="0">
              <a:solidFill>
                <a:srgbClr val="3F3F3F"/>
              </a:solidFill>
              <a:cs typeface="Arial" charset="0"/>
            </a:endParaRPr>
          </a:p>
          <a:p>
            <a:pPr marL="577850" lvl="1" indent="-225425">
              <a:spcBef>
                <a:spcPts val="600"/>
              </a:spcBef>
              <a:buClrTx/>
              <a:buFontTx/>
              <a:buNone/>
            </a:pPr>
            <a:endParaRPr lang="en-US" altLang="zh-CN" sz="2400" b="1" dirty="0">
              <a:solidFill>
                <a:srgbClr val="3F3F3F"/>
              </a:solidFill>
              <a:cs typeface="Arial" charset="0"/>
            </a:endParaRPr>
          </a:p>
          <a:p>
            <a:pPr marL="577850" lvl="1" indent="-225425">
              <a:spcBef>
                <a:spcPts val="600"/>
              </a:spcBef>
              <a:buClrTx/>
              <a:buFontTx/>
              <a:buNone/>
            </a:pPr>
            <a:endParaRPr lang="en-US" altLang="zh-CN" sz="2400" b="1" dirty="0">
              <a:solidFill>
                <a:srgbClr val="3F3F3F"/>
              </a:solidFill>
              <a:cs typeface="Arial" charset="0"/>
            </a:endParaRPr>
          </a:p>
          <a:p>
            <a:pPr marL="577850" lvl="1" indent="-225425">
              <a:spcBef>
                <a:spcPts val="600"/>
              </a:spcBef>
              <a:buClrTx/>
              <a:buFontTx/>
              <a:buNone/>
            </a:pPr>
            <a:endParaRPr lang="en-US" altLang="zh-CN" sz="2400" b="1" dirty="0">
              <a:solidFill>
                <a:srgbClr val="3F3F3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6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Compatibility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209674" y="1943100"/>
            <a:ext cx="9234487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  <a:lvl2pPr marL="576263" indent="-227013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宋体" charset="-122"/>
              </a:defRPr>
            </a:lvl9pPr>
          </a:lstStyle>
          <a:p>
            <a:pPr marL="0" indent="0" eaLnBrk="1" hangingPunct="1">
              <a:spcBef>
                <a:spcPts val="2000"/>
              </a:spcBef>
              <a:buClr>
                <a:srgbClr val="3F3F3F"/>
              </a:buClr>
            </a:pPr>
            <a:r>
              <a:rPr lang="en-US" altLang="zh-CN" sz="2800" dirty="0" smtClean="0">
                <a:solidFill>
                  <a:srgbClr val="3F3F3F"/>
                </a:solidFill>
                <a:latin typeface="+mn-lt"/>
              </a:rPr>
              <a:t>Teste  on </a:t>
            </a:r>
            <a:r>
              <a:rPr lang="en-US" altLang="zh-CN" sz="2800" dirty="0">
                <a:solidFill>
                  <a:srgbClr val="3F3F3F"/>
                </a:solidFill>
                <a:latin typeface="+mn-lt"/>
              </a:rPr>
              <a:t>Alexa Top 50 websites</a:t>
            </a:r>
            <a:r>
              <a:rPr lang="zh-CN" altLang="zh-CN" sz="2800" dirty="0">
                <a:solidFill>
                  <a:srgbClr val="3F3F3F"/>
                </a:solidFill>
                <a:latin typeface="+mn-lt"/>
              </a:rPr>
              <a:t> </a:t>
            </a:r>
          </a:p>
          <a:p>
            <a:pPr marL="457200" indent="-457200" eaLnBrk="1" hangingPunct="1"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rgbClr val="3F3F3F"/>
                </a:solidFill>
                <a:latin typeface="+mn-lt"/>
              </a:rPr>
              <a:t>Compatibility on first-party </a:t>
            </a:r>
            <a:r>
              <a:rPr lang="en-US" altLang="zh-CN" sz="2800" dirty="0" smtClean="0">
                <a:solidFill>
                  <a:srgbClr val="3F3F3F"/>
                </a:solidFill>
                <a:latin typeface="+mn-lt"/>
              </a:rPr>
              <a:t>websites </a:t>
            </a:r>
            <a:r>
              <a:rPr lang="en-US" altLang="zh-CN" sz="2400" dirty="0" smtClean="0">
                <a:solidFill>
                  <a:srgbClr val="3F3F3F"/>
                </a:solidFill>
                <a:latin typeface="+mn-lt"/>
              </a:rPr>
              <a:t>: </a:t>
            </a:r>
            <a:r>
              <a:rPr lang="en-US" altLang="zh-CN" sz="2400" dirty="0">
                <a:solidFill>
                  <a:srgbClr val="3F3F3F"/>
                </a:solidFill>
                <a:latin typeface="+mn-lt"/>
              </a:rPr>
              <a:t>50/50</a:t>
            </a:r>
          </a:p>
          <a:p>
            <a:pPr marL="457200" indent="-457200" eaLnBrk="1" hangingPunct="1"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rgbClr val="3F3F3F"/>
                </a:solidFill>
                <a:latin typeface="+mn-lt"/>
              </a:rPr>
              <a:t>Compatibility on third-party services</a:t>
            </a:r>
          </a:p>
          <a:p>
            <a:pPr marL="349250" lvl="1" indent="0" eaLnBrk="1" hangingPunct="1">
              <a:lnSpc>
                <a:spcPct val="150000"/>
              </a:lnSpc>
              <a:spcBef>
                <a:spcPts val="600"/>
              </a:spcBef>
              <a:buClr>
                <a:srgbClr val="3F3F3F"/>
              </a:buClr>
            </a:pPr>
            <a:r>
              <a:rPr lang="en-US" altLang="zh-CN" sz="2400" dirty="0" smtClean="0">
                <a:solidFill>
                  <a:srgbClr val="3F3F3F"/>
                </a:solidFill>
                <a:latin typeface="+mn-lt"/>
              </a:rPr>
              <a:t>- Cross-site </a:t>
            </a:r>
            <a:r>
              <a:rPr lang="en-US" altLang="zh-CN" sz="2400" dirty="0">
                <a:solidFill>
                  <a:srgbClr val="3F3F3F"/>
                </a:solidFill>
                <a:latin typeface="+mn-lt"/>
              </a:rPr>
              <a:t>online payments (1/1)</a:t>
            </a:r>
          </a:p>
          <a:p>
            <a:pPr marL="349250" lvl="1" indent="0" eaLnBrk="1" hangingPunct="1">
              <a:spcBef>
                <a:spcPts val="600"/>
              </a:spcBef>
              <a:buClr>
                <a:srgbClr val="3F3F3F"/>
              </a:buClr>
            </a:pPr>
            <a:r>
              <a:rPr lang="en-US" altLang="zh-CN" sz="2400" dirty="0" smtClean="0">
                <a:solidFill>
                  <a:srgbClr val="3F3F3F"/>
                </a:solidFill>
                <a:latin typeface="+mn-lt"/>
              </a:rPr>
              <a:t>- Cross-site </a:t>
            </a:r>
            <a:r>
              <a:rPr lang="en-US" altLang="zh-CN" sz="2400" dirty="0">
                <a:solidFill>
                  <a:srgbClr val="3F3F3F"/>
                </a:solidFill>
                <a:latin typeface="+mn-lt"/>
              </a:rPr>
              <a:t>content sharing (31/31)</a:t>
            </a:r>
          </a:p>
          <a:p>
            <a:pPr marL="349250" lvl="1" indent="0" eaLnBrk="1" hangingPunct="1">
              <a:lnSpc>
                <a:spcPct val="150000"/>
              </a:lnSpc>
              <a:spcBef>
                <a:spcPts val="600"/>
              </a:spcBef>
              <a:buClr>
                <a:srgbClr val="3F3F3F"/>
              </a:buClr>
            </a:pPr>
            <a:r>
              <a:rPr lang="en-US" altLang="zh-CN" sz="2400" dirty="0" smtClean="0">
                <a:solidFill>
                  <a:srgbClr val="3F3F3F"/>
                </a:solidFill>
                <a:latin typeface="+mn-lt"/>
              </a:rPr>
              <a:t>- Single </a:t>
            </a:r>
            <a:r>
              <a:rPr lang="en-US" altLang="zh-CN" sz="2400" dirty="0">
                <a:solidFill>
                  <a:srgbClr val="3F3F3F"/>
                </a:solidFill>
                <a:latin typeface="+mn-lt"/>
              </a:rPr>
              <a:t>sign-on (35/36)</a:t>
            </a:r>
          </a:p>
          <a:p>
            <a:pPr marL="349250" lvl="1" indent="0" eaLnBrk="1" hangingPunct="1">
              <a:spcBef>
                <a:spcPts val="600"/>
              </a:spcBef>
              <a:buClr>
                <a:srgbClr val="3F3F3F"/>
              </a:buClr>
            </a:pPr>
            <a:r>
              <a:rPr lang="en-US" altLang="zh-CN" sz="2400" dirty="0" smtClean="0">
                <a:solidFill>
                  <a:srgbClr val="3F3F3F"/>
                </a:solidFill>
                <a:latin typeface="+mn-lt"/>
              </a:rPr>
              <a:t>- Overall </a:t>
            </a:r>
            <a:r>
              <a:rPr lang="en-US" altLang="zh-CN" sz="2400" dirty="0">
                <a:solidFill>
                  <a:srgbClr val="3F3F3F"/>
                </a:solidFill>
                <a:latin typeface="+mn-lt"/>
              </a:rPr>
              <a:t>results: 67/68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Roadmap</a:t>
            </a:r>
            <a:endParaRPr lang="zh-CN" alt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66813" y="2038350"/>
            <a:ext cx="7345362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>
                <a:solidFill>
                  <a:srgbClr val="3F3F3F"/>
                </a:solidFill>
                <a:latin typeface="Calisto MT" pitchFamily="16" charset="0"/>
              </a:rPr>
              <a:t>Introduction</a:t>
            </a:r>
            <a:endParaRPr lang="en-US" altLang="zh-CN" sz="3600" dirty="0">
              <a:solidFill>
                <a:srgbClr val="3F3F3F"/>
              </a:solidFill>
              <a:latin typeface="Calisto MT" pitchFamily="16" charset="0"/>
            </a:endParaRP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>
                <a:solidFill>
                  <a:srgbClr val="3F3F3F"/>
                </a:solidFill>
                <a:latin typeface="Calisto MT" pitchFamily="16" charset="0"/>
              </a:rPr>
              <a:t>Previous work &amp; Novelty</a:t>
            </a: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3F3F3F"/>
                </a:solidFill>
                <a:latin typeface="Calisto MT" pitchFamily="16" charset="0"/>
              </a:rPr>
              <a:t>System </a:t>
            </a:r>
            <a:r>
              <a:rPr lang="en-US" altLang="zh-CN" sz="3600" dirty="0">
                <a:solidFill>
                  <a:srgbClr val="3F3F3F"/>
                </a:solidFill>
                <a:latin typeface="Calisto MT" pitchFamily="16" charset="0"/>
              </a:rPr>
              <a:t>Design</a:t>
            </a: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>
                <a:solidFill>
                  <a:srgbClr val="3F3F3F"/>
                </a:solidFill>
                <a:latin typeface="Calisto MT" pitchFamily="16" charset="0"/>
              </a:rPr>
              <a:t>Evaluation</a:t>
            </a: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b="1" dirty="0" smtClean="0">
                <a:solidFill>
                  <a:srgbClr val="3F3F3F"/>
                </a:solidFill>
                <a:latin typeface="Calisto MT" pitchFamily="16" charset="0"/>
              </a:rPr>
              <a:t>Summary</a:t>
            </a:r>
            <a:endParaRPr lang="en-US" altLang="zh-CN" sz="3600" b="1" dirty="0">
              <a:solidFill>
                <a:srgbClr val="3F3F3F"/>
              </a:solidFill>
              <a:latin typeface="Calisto MT" pitchFamily="16" charset="0"/>
            </a:endParaRPr>
          </a:p>
          <a:p>
            <a:pPr marL="341313">
              <a:spcBef>
                <a:spcPts val="2000"/>
              </a:spcBef>
              <a:buClrTx/>
              <a:buFontTx/>
              <a:buNone/>
            </a:pPr>
            <a:endParaRPr lang="en-US" altLang="zh-CN" sz="3600" dirty="0">
              <a:solidFill>
                <a:srgbClr val="3F3F3F"/>
              </a:solidFill>
              <a:latin typeface="Calisto MT" pitchFamily="1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956" y="2057400"/>
            <a:ext cx="11291888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marL="342900" indent="-342900"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 smtClean="0">
                <a:solidFill>
                  <a:srgbClr val="3F3F3F"/>
                </a:solidFill>
                <a:latin typeface="Calisto MT" pitchFamily="16" charset="0"/>
              </a:rPr>
              <a:t> </a:t>
            </a:r>
            <a:r>
              <a:rPr lang="en-US" altLang="zh-CN" sz="2800" b="1" dirty="0" smtClean="0">
                <a:solidFill>
                  <a:srgbClr val="3F3F3F"/>
                </a:solidFill>
                <a:latin typeface="Calisto MT" pitchFamily="16" charset="0"/>
              </a:rPr>
              <a:t>Research Problem</a:t>
            </a:r>
            <a:r>
              <a:rPr lang="en-US" altLang="zh-CN" sz="2400" dirty="0" smtClean="0">
                <a:solidFill>
                  <a:srgbClr val="3F3F3F"/>
                </a:solidFill>
                <a:latin typeface="Calisto MT" pitchFamily="16" charset="0"/>
              </a:rPr>
              <a:t>: </a:t>
            </a:r>
          </a:p>
          <a:p>
            <a:pPr marL="0" indent="0">
              <a:spcBef>
                <a:spcPts val="1000"/>
              </a:spcBef>
              <a:buClr>
                <a:srgbClr val="3F3F3F"/>
              </a:buClr>
              <a:defRPr/>
            </a:pPr>
            <a:r>
              <a:rPr lang="en-US" altLang="zh-CN" sz="2000" dirty="0" smtClean="0">
                <a:solidFill>
                  <a:srgbClr val="3F3F3F"/>
                </a:solidFill>
                <a:latin typeface="Calisto MT" pitchFamily="16" charset="0"/>
              </a:rPr>
              <a:t>        </a:t>
            </a:r>
            <a:r>
              <a:rPr lang="en-US" altLang="zh-CN" sz="2400" dirty="0">
                <a:solidFill>
                  <a:srgbClr val="3F3F3F"/>
                </a:solidFill>
                <a:latin typeface="+mn-lt"/>
              </a:rPr>
              <a:t>Protecting </a:t>
            </a:r>
            <a:r>
              <a:rPr lang="en-US" altLang="zh-CN" sz="2400" dirty="0">
                <a:solidFill>
                  <a:srgbClr val="3F3F3F"/>
                </a:solidFill>
                <a:latin typeface="+mn-lt"/>
              </a:rPr>
              <a:t>users from </a:t>
            </a:r>
            <a:r>
              <a:rPr lang="en-US" altLang="zh-CN" sz="2400" dirty="0" err="1">
                <a:solidFill>
                  <a:srgbClr val="3F3F3F"/>
                </a:solidFill>
                <a:latin typeface="+mn-lt"/>
              </a:rPr>
              <a:t>stateful</a:t>
            </a:r>
            <a:r>
              <a:rPr lang="en-US" altLang="zh-CN" sz="2400" dirty="0">
                <a:solidFill>
                  <a:srgbClr val="3F3F3F"/>
                </a:solidFill>
                <a:latin typeface="+mn-lt"/>
              </a:rPr>
              <a:t> third-party web tracking </a:t>
            </a:r>
          </a:p>
          <a:p>
            <a:pPr marL="342900" indent="-342900"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800" b="1" dirty="0" smtClean="0">
                <a:solidFill>
                  <a:srgbClr val="3F3F3F"/>
                </a:solidFill>
                <a:latin typeface="Calisto MT" pitchFamily="16" charset="0"/>
              </a:rPr>
              <a:t> Solution</a:t>
            </a:r>
            <a:r>
              <a:rPr lang="en-US" altLang="zh-CN" sz="2800" b="1" dirty="0">
                <a:solidFill>
                  <a:srgbClr val="3F3F3F"/>
                </a:solidFill>
                <a:latin typeface="Calisto MT" pitchFamily="16" charset="0"/>
              </a:rPr>
              <a:t>: </a:t>
            </a:r>
          </a:p>
          <a:p>
            <a:pPr marL="0" indent="0">
              <a:spcBef>
                <a:spcPts val="1000"/>
              </a:spcBef>
              <a:buClr>
                <a:srgbClr val="3F3F3F"/>
              </a:buClr>
              <a:defRPr/>
            </a:pPr>
            <a:r>
              <a:rPr lang="en-US" altLang="zh-CN" sz="2000" dirty="0" smtClean="0">
                <a:solidFill>
                  <a:srgbClr val="3F3F3F"/>
                </a:solidFill>
                <a:latin typeface="Calisto MT" pitchFamily="16" charset="0"/>
              </a:rPr>
              <a:t>        </a:t>
            </a:r>
            <a:r>
              <a:rPr lang="en-US" altLang="zh-CN" sz="2400" dirty="0">
                <a:solidFill>
                  <a:srgbClr val="3F3F3F"/>
                </a:solidFill>
                <a:latin typeface="+mn-lt"/>
              </a:rPr>
              <a:t>Isolating </a:t>
            </a:r>
            <a:r>
              <a:rPr lang="en-US" altLang="zh-CN" sz="2400" dirty="0">
                <a:solidFill>
                  <a:srgbClr val="3F3F3F"/>
                </a:solidFill>
                <a:latin typeface="+mn-lt"/>
              </a:rPr>
              <a:t>resources in different principals.</a:t>
            </a:r>
            <a:endParaRPr lang="en-US" altLang="zh-CN" sz="2400" dirty="0">
              <a:solidFill>
                <a:srgbClr val="3F3F3F"/>
              </a:solidFill>
              <a:latin typeface="+mn-lt"/>
            </a:endParaRPr>
          </a:p>
          <a:p>
            <a:pPr marL="0" indent="0">
              <a:spcBef>
                <a:spcPts val="700"/>
              </a:spcBef>
              <a:buClr>
                <a:srgbClr val="3F3F3F"/>
              </a:buClr>
              <a:defRPr/>
            </a:pPr>
            <a:r>
              <a:rPr lang="en-US" altLang="zh-CN" sz="2400" dirty="0">
                <a:solidFill>
                  <a:srgbClr val="3F3F3F"/>
                </a:solidFill>
                <a:latin typeface="+mn-lt"/>
              </a:rPr>
              <a:t> </a:t>
            </a:r>
            <a:r>
              <a:rPr lang="en-US" altLang="zh-CN" sz="2400" dirty="0">
                <a:solidFill>
                  <a:srgbClr val="3F3F3F"/>
                </a:solidFill>
                <a:latin typeface="+mn-lt"/>
              </a:rPr>
              <a:t>     </a:t>
            </a:r>
            <a:r>
              <a:rPr lang="en-US" altLang="zh-CN" sz="2400" dirty="0" smtClean="0">
                <a:solidFill>
                  <a:srgbClr val="3F3F3F"/>
                </a:solidFill>
                <a:latin typeface="+mn-lt"/>
              </a:rPr>
              <a:t>Designed </a:t>
            </a:r>
            <a:r>
              <a:rPr lang="en-US" altLang="zh-CN" sz="2400" dirty="0">
                <a:solidFill>
                  <a:srgbClr val="3F3F3F"/>
                </a:solidFill>
                <a:latin typeface="+mn-lt"/>
              </a:rPr>
              <a:t>and implemented </a:t>
            </a:r>
            <a:r>
              <a:rPr lang="en-US" altLang="zh-CN" sz="2400" dirty="0" err="1">
                <a:solidFill>
                  <a:srgbClr val="3F3F3F"/>
                </a:solidFill>
                <a:latin typeface="+mn-lt"/>
              </a:rPr>
              <a:t>TrackingFree</a:t>
            </a:r>
            <a:r>
              <a:rPr lang="en-US" altLang="zh-CN" sz="2400" dirty="0">
                <a:solidFill>
                  <a:srgbClr val="3F3F3F"/>
                </a:solidFill>
                <a:latin typeface="+mn-lt"/>
              </a:rPr>
              <a:t> browser </a:t>
            </a:r>
          </a:p>
          <a:p>
            <a:pPr marL="342900" indent="-342900"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 smtClean="0">
                <a:solidFill>
                  <a:srgbClr val="3F3F3F"/>
                </a:solidFill>
                <a:latin typeface="Calisto MT" pitchFamily="16" charset="0"/>
              </a:rPr>
              <a:t> </a:t>
            </a:r>
            <a:r>
              <a:rPr lang="en-US" altLang="zh-CN" sz="2800" b="1" dirty="0" smtClean="0">
                <a:solidFill>
                  <a:srgbClr val="3F3F3F"/>
                </a:solidFill>
                <a:latin typeface="Calisto MT" pitchFamily="16" charset="0"/>
              </a:rPr>
              <a:t>Evaluation</a:t>
            </a:r>
            <a:r>
              <a:rPr lang="en-US" altLang="zh-CN" sz="2800" b="1" dirty="0">
                <a:solidFill>
                  <a:srgbClr val="3F3F3F"/>
                </a:solidFill>
                <a:latin typeface="Calisto MT" pitchFamily="16" charset="0"/>
              </a:rPr>
              <a:t>:</a:t>
            </a:r>
            <a:endParaRPr lang="en-US" altLang="zh-CN" sz="2400" b="1" dirty="0">
              <a:solidFill>
                <a:srgbClr val="3F3F3F"/>
              </a:solidFill>
              <a:latin typeface="Calisto MT" pitchFamily="16" charset="0"/>
            </a:endParaRPr>
          </a:p>
          <a:p>
            <a:pPr marL="0" indent="0">
              <a:spcBef>
                <a:spcPts val="1000"/>
              </a:spcBef>
              <a:buClr>
                <a:srgbClr val="3F3F3F"/>
              </a:buClr>
              <a:defRPr/>
            </a:pPr>
            <a:r>
              <a:rPr lang="en-US" altLang="zh-CN" sz="2000" dirty="0" smtClean="0">
                <a:solidFill>
                  <a:srgbClr val="3F3F3F"/>
                </a:solidFill>
                <a:latin typeface="Calisto MT" pitchFamily="16" charset="0"/>
              </a:rPr>
              <a:t>        </a:t>
            </a:r>
            <a:r>
              <a:rPr lang="en-US" altLang="zh-CN" sz="2400" dirty="0">
                <a:solidFill>
                  <a:srgbClr val="3F3F3F"/>
                </a:solidFill>
                <a:latin typeface="+mn-lt"/>
              </a:rPr>
              <a:t>Theoretically and experimentally proved </a:t>
            </a:r>
            <a:r>
              <a:rPr lang="en-US" altLang="zh-CN" sz="2400" dirty="0" smtClean="0">
                <a:solidFill>
                  <a:srgbClr val="3F3F3F"/>
                </a:solidFill>
                <a:latin typeface="+mn-lt"/>
              </a:rPr>
              <a:t>anti-tracking capability</a:t>
            </a:r>
          </a:p>
          <a:p>
            <a:pPr marL="0" indent="0">
              <a:spcBef>
                <a:spcPts val="600"/>
              </a:spcBef>
              <a:buClr>
                <a:srgbClr val="3F3F3F"/>
              </a:buClr>
              <a:defRPr/>
            </a:pPr>
            <a:r>
              <a:rPr lang="en-US" altLang="zh-CN" sz="2400" dirty="0">
                <a:solidFill>
                  <a:srgbClr val="3F3F3F"/>
                </a:solidFill>
                <a:latin typeface="+mn-lt"/>
              </a:rPr>
              <a:t> </a:t>
            </a:r>
            <a:r>
              <a:rPr lang="en-US" altLang="zh-CN" sz="2400" dirty="0" smtClean="0">
                <a:solidFill>
                  <a:srgbClr val="3F3F3F"/>
                </a:solidFill>
                <a:latin typeface="+mn-lt"/>
              </a:rPr>
              <a:t>     Affordable </a:t>
            </a:r>
            <a:r>
              <a:rPr lang="en-US" altLang="zh-CN" sz="2400" dirty="0">
                <a:solidFill>
                  <a:srgbClr val="3F3F3F"/>
                </a:solidFill>
                <a:latin typeface="+mn-lt"/>
              </a:rPr>
              <a:t>overhead and compatibility cost.</a:t>
            </a:r>
          </a:p>
          <a:p>
            <a:pPr marL="341313">
              <a:spcBef>
                <a:spcPts val="2000"/>
              </a:spcBef>
              <a:buClrTx/>
              <a:buFontTx/>
              <a:buNone/>
              <a:defRPr/>
            </a:pPr>
            <a:endParaRPr lang="en-US" altLang="zh-CN" sz="2000" dirty="0" smtClean="0">
              <a:solidFill>
                <a:srgbClr val="3F3F3F"/>
              </a:solidFill>
              <a:latin typeface="Calisto MT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Questions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pPr marL="182880" lvl="1"/>
            <a:r>
              <a:rPr lang="en-US" altLang="zh-CN" dirty="0" smtClean="0"/>
              <a:t>1</a:t>
            </a:r>
            <a:r>
              <a:rPr lang="en-US" altLang="zh-CN" sz="2400" dirty="0"/>
              <a:t>. Why utilize profile </a:t>
            </a:r>
            <a:r>
              <a:rPr lang="en-US" altLang="zh-CN" sz="2400" dirty="0"/>
              <a:t>based isolation </a:t>
            </a:r>
            <a:r>
              <a:rPr lang="en-US" altLang="zh-CN" sz="2400" dirty="0"/>
              <a:t>mechanism </a:t>
            </a:r>
            <a:r>
              <a:rPr lang="en-US" altLang="zh-CN" sz="2400" dirty="0"/>
              <a:t>to isolate different principals?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2.</a:t>
            </a:r>
            <a:r>
              <a:rPr lang="en-US" altLang="zh-CN" dirty="0"/>
              <a:t> For principal selection, why the maximum in-degree number is set to be 2 ?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3. </a:t>
            </a:r>
            <a:r>
              <a:rPr lang="en-US" altLang="zh-CN" dirty="0"/>
              <a:t>What are the two methods for dealing with the inconsistency of multiple </a:t>
            </a:r>
            <a:r>
              <a:rPr lang="en-US" altLang="zh-CN" dirty="0" smtClean="0"/>
              <a:t>  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principals </a:t>
            </a:r>
            <a:r>
              <a:rPr lang="en-US" altLang="zh-CN" dirty="0"/>
              <a:t>for a single site?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R</a:t>
            </a:r>
            <a:r>
              <a:rPr lang="en-US" altLang="zh-CN" dirty="0" smtClean="0"/>
              <a:t>esearch </a:t>
            </a:r>
            <a:r>
              <a:rPr lang="en-US" altLang="zh-CN" dirty="0"/>
              <a:t>problem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151114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12096" y="2095301"/>
            <a:ext cx="10811773" cy="3713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 smtClean="0"/>
              <a:t>Protecting </a:t>
            </a:r>
            <a:r>
              <a:rPr lang="en-US" altLang="zh-CN" sz="3200" b="1" dirty="0"/>
              <a:t>users from </a:t>
            </a:r>
            <a:r>
              <a:rPr lang="en-US" altLang="zh-CN" sz="3200" b="1" dirty="0" err="1"/>
              <a:t>stateful</a:t>
            </a:r>
            <a:r>
              <a:rPr lang="en-US" altLang="zh-CN" sz="3200" b="1" dirty="0"/>
              <a:t> third-party web tracking </a:t>
            </a:r>
            <a:endParaRPr lang="zh-CN" altLang="en-US" sz="3200" b="1" dirty="0"/>
          </a:p>
        </p:txBody>
      </p:sp>
      <p:sp>
        <p:nvSpPr>
          <p:cNvPr id="9" name="矩形 8"/>
          <p:cNvSpPr/>
          <p:nvPr/>
        </p:nvSpPr>
        <p:spPr>
          <a:xfrm>
            <a:off x="654248" y="264557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40404"/>
                </a:solidFill>
                <a:latin typeface="Calisto MT" pitchFamily="16" charset="0"/>
              </a:rPr>
              <a:t>First party: </a:t>
            </a:r>
            <a:r>
              <a:rPr lang="en-US" altLang="zh-CN" sz="2400" dirty="0">
                <a:solidFill>
                  <a:srgbClr val="3F3F3F"/>
                </a:solidFill>
                <a:latin typeface="Calisto MT" pitchFamily="16" charset="0"/>
              </a:rPr>
              <a:t>host </a:t>
            </a:r>
            <a:r>
              <a:rPr lang="en-US" altLang="zh-CN" sz="2400" dirty="0">
                <a:solidFill>
                  <a:srgbClr val="3F3F3F"/>
                </a:solidFill>
                <a:latin typeface="Calisto MT" pitchFamily="16" charset="0"/>
              </a:rPr>
              <a:t>web server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40404"/>
                </a:solidFill>
                <a:latin typeface="Calisto MT" pitchFamily="16" charset="0"/>
              </a:rPr>
              <a:t>S</a:t>
            </a:r>
            <a:r>
              <a:rPr lang="en-US" altLang="zh-CN" sz="2400" dirty="0">
                <a:solidFill>
                  <a:srgbClr val="040404"/>
                </a:solidFill>
                <a:latin typeface="Calisto MT" pitchFamily="16" charset="0"/>
              </a:rPr>
              <a:t>econd party: </a:t>
            </a:r>
            <a:r>
              <a:rPr lang="en-US" altLang="zh-CN" sz="2400" dirty="0">
                <a:solidFill>
                  <a:srgbClr val="3F3F3F"/>
                </a:solidFill>
                <a:latin typeface="Calisto MT" pitchFamily="16" charset="0"/>
              </a:rPr>
              <a:t>user</a:t>
            </a:r>
            <a:endParaRPr lang="en-US" altLang="zh-CN" sz="2400" dirty="0">
              <a:solidFill>
                <a:srgbClr val="3F3F3F"/>
              </a:solidFill>
              <a:latin typeface="Calisto MT" pitchFamily="1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40404"/>
                </a:solidFill>
                <a:latin typeface="Calisto MT" pitchFamily="16" charset="0"/>
              </a:rPr>
              <a:t>Third party: </a:t>
            </a:r>
            <a:r>
              <a:rPr lang="en-US" altLang="zh-CN" sz="2400" dirty="0">
                <a:solidFill>
                  <a:srgbClr val="3F3F3F"/>
                </a:solidFill>
                <a:latin typeface="Calisto MT" pitchFamily="16" charset="0"/>
              </a:rPr>
              <a:t>tracking </a:t>
            </a:r>
            <a:r>
              <a:rPr lang="en-US" altLang="zh-CN" sz="2400" dirty="0">
                <a:solidFill>
                  <a:srgbClr val="3F3F3F"/>
                </a:solidFill>
                <a:latin typeface="Calisto MT" pitchFamily="16" charset="0"/>
              </a:rPr>
              <a:t>we server </a:t>
            </a:r>
            <a:endParaRPr lang="zh-CN" altLang="en-US" sz="2400" dirty="0">
              <a:solidFill>
                <a:srgbClr val="3F3F3F"/>
              </a:solidFill>
              <a:latin typeface="Calisto MT" pitchFamily="16" charset="0"/>
            </a:endParaRP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5926543" y="4777757"/>
            <a:ext cx="1769658" cy="1646775"/>
            <a:chOff x="438" y="1550"/>
            <a:chExt cx="1985" cy="2370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" y="2611"/>
              <a:ext cx="1985" cy="1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14" name="AutoShape 15"/>
            <p:cNvCxnSpPr>
              <a:cxnSpLocks noChangeShapeType="1"/>
            </p:cNvCxnSpPr>
            <p:nvPr/>
          </p:nvCxnSpPr>
          <p:spPr bwMode="auto">
            <a:xfrm>
              <a:off x="932" y="1657"/>
              <a:ext cx="297" cy="883"/>
            </a:xfrm>
            <a:prstGeom prst="straightConnector1">
              <a:avLst/>
            </a:prstGeom>
            <a:noFill/>
            <a:ln w="38160" cap="sq">
              <a:solidFill>
                <a:srgbClr val="9C5238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 rot="4380000">
              <a:off x="1063" y="1614"/>
              <a:ext cx="3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zh-CN" dirty="0"/>
                <a:t>visit</a:t>
              </a:r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6837952" y="4666794"/>
            <a:ext cx="2733822" cy="1350774"/>
            <a:chOff x="1166" y="1530"/>
            <a:chExt cx="3834" cy="2096"/>
          </a:xfrm>
        </p:grpSpPr>
        <p:pic>
          <p:nvPicPr>
            <p:cNvPr id="17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339"/>
              <a:ext cx="2165" cy="1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18" name="AutoShape 20"/>
            <p:cNvCxnSpPr>
              <a:cxnSpLocks noChangeShapeType="1"/>
            </p:cNvCxnSpPr>
            <p:nvPr/>
          </p:nvCxnSpPr>
          <p:spPr bwMode="auto">
            <a:xfrm>
              <a:off x="1166" y="1682"/>
              <a:ext cx="1540" cy="760"/>
            </a:xfrm>
            <a:prstGeom prst="straightConnector1">
              <a:avLst/>
            </a:prstGeom>
            <a:noFill/>
            <a:ln w="38160" cap="sq">
              <a:solidFill>
                <a:srgbClr val="9C5238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 rot="1740000">
              <a:off x="1772" y="1530"/>
              <a:ext cx="3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zh-CN" dirty="0"/>
                <a:t>visit</a:t>
              </a:r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844859" y="3426486"/>
            <a:ext cx="99309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zh-CN" dirty="0"/>
              <a:t>User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49" y="3797999"/>
            <a:ext cx="1398764" cy="112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7136756" y="3148310"/>
            <a:ext cx="3717925" cy="641350"/>
            <a:chOff x="2023" y="531"/>
            <a:chExt cx="2342" cy="404"/>
          </a:xfrm>
        </p:grpSpPr>
        <p:cxnSp>
          <p:nvCxnSpPr>
            <p:cNvPr id="23" name="AutoShape 7"/>
            <p:cNvCxnSpPr>
              <a:cxnSpLocks noChangeShapeType="1"/>
            </p:cNvCxnSpPr>
            <p:nvPr/>
          </p:nvCxnSpPr>
          <p:spPr bwMode="auto">
            <a:xfrm>
              <a:off x="2077" y="919"/>
              <a:ext cx="2108" cy="0"/>
            </a:xfrm>
            <a:prstGeom prst="straightConnector1">
              <a:avLst/>
            </a:prstGeom>
            <a:noFill/>
            <a:ln w="31680" cap="sq">
              <a:solidFill>
                <a:srgbClr val="9C5238"/>
              </a:solidFill>
              <a:miter lim="800000"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2023" y="531"/>
              <a:ext cx="234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zh-CN" dirty="0" err="1">
                  <a:latin typeface="Calisto MT" pitchFamily="16" charset="0"/>
                </a:rPr>
                <a:t>Referer</a:t>
              </a:r>
              <a:r>
                <a:rPr lang="en-US" altLang="zh-CN" dirty="0">
                  <a:latin typeface="Calisto MT" pitchFamily="16" charset="0"/>
                </a:rPr>
                <a:t> : http://online.wsj.com/</a:t>
              </a:r>
            </a:p>
            <a:p>
              <a:pPr>
                <a:buClrTx/>
                <a:buFontTx/>
                <a:buNone/>
              </a:pPr>
              <a:r>
                <a:rPr lang="en-US" altLang="zh-CN" dirty="0">
                  <a:latin typeface="Calisto MT" pitchFamily="16" charset="0"/>
                </a:rPr>
                <a:t>Cookie : id = 12345</a:t>
              </a:r>
            </a:p>
          </p:txBody>
        </p:sp>
      </p:grpSp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7222482" y="3764100"/>
            <a:ext cx="3605213" cy="641349"/>
            <a:chOff x="2077" y="713"/>
            <a:chExt cx="2271" cy="404"/>
          </a:xfrm>
        </p:grpSpPr>
        <p:cxnSp>
          <p:nvCxnSpPr>
            <p:cNvPr id="27" name="AutoShape 23"/>
            <p:cNvCxnSpPr>
              <a:cxnSpLocks noChangeShapeType="1"/>
            </p:cNvCxnSpPr>
            <p:nvPr/>
          </p:nvCxnSpPr>
          <p:spPr bwMode="auto">
            <a:xfrm>
              <a:off x="2078" y="1116"/>
              <a:ext cx="2107" cy="0"/>
            </a:xfrm>
            <a:prstGeom prst="straightConnector1">
              <a:avLst/>
            </a:prstGeom>
            <a:noFill/>
            <a:ln w="31680" cap="sq">
              <a:solidFill>
                <a:srgbClr val="9C5238"/>
              </a:solidFill>
              <a:miter lim="800000"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2077" y="713"/>
              <a:ext cx="227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zh-CN" dirty="0" err="1">
                  <a:latin typeface="Calisto MT" pitchFamily="16" charset="0"/>
                </a:rPr>
                <a:t>Referer</a:t>
              </a:r>
              <a:r>
                <a:rPr lang="en-US" altLang="zh-CN" dirty="0">
                  <a:latin typeface="Calisto MT" pitchFamily="16" charset="0"/>
                </a:rPr>
                <a:t> : http://www.cnn.com/</a:t>
              </a:r>
            </a:p>
            <a:p>
              <a:pPr>
                <a:buClrTx/>
                <a:buFontTx/>
                <a:buNone/>
              </a:pPr>
              <a:r>
                <a:rPr lang="en-US" altLang="zh-CN" dirty="0">
                  <a:latin typeface="Calisto MT" pitchFamily="16" charset="0"/>
                </a:rPr>
                <a:t>Cookie : id = 12345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0568933" y="3148310"/>
            <a:ext cx="958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ClrTx/>
              <a:buFontTx/>
              <a:buNone/>
            </a:pPr>
            <a:r>
              <a:rPr lang="en-US" altLang="zh-CN" dirty="0"/>
              <a:t>Tracker</a:t>
            </a:r>
            <a:endParaRPr lang="en-US" altLang="zh-CN" dirty="0"/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931" y="3612242"/>
            <a:ext cx="955341" cy="107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30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Goals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2100" y="1988820"/>
            <a:ext cx="10972800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3600" b="1" dirty="0">
                <a:solidFill>
                  <a:srgbClr val="040404"/>
                </a:solidFill>
                <a:latin typeface="Calisto MT" pitchFamily="16" charset="0"/>
              </a:rPr>
              <a:t>• </a:t>
            </a:r>
            <a:r>
              <a:rPr lang="en-US" altLang="zh-CN" sz="3600" b="1" dirty="0" smtClean="0">
                <a:solidFill>
                  <a:srgbClr val="040404"/>
                </a:solidFill>
                <a:latin typeface="Calisto MT" pitchFamily="16" charset="0"/>
              </a:rPr>
              <a:t> Complete </a:t>
            </a:r>
            <a:r>
              <a:rPr lang="en-US" altLang="zh-CN" sz="3600" b="1" dirty="0">
                <a:solidFill>
                  <a:srgbClr val="040404"/>
                </a:solidFill>
                <a:latin typeface="Calisto MT" pitchFamily="16" charset="0"/>
              </a:rPr>
              <a:t>blocking</a:t>
            </a:r>
          </a:p>
          <a:p>
            <a:pPr marL="0" indent="0">
              <a:buNone/>
            </a:pPr>
            <a:r>
              <a:rPr lang="en-US" altLang="zh-CN" sz="3600" b="1" dirty="0">
                <a:solidFill>
                  <a:srgbClr val="040404"/>
                </a:solidFill>
                <a:latin typeface="Calisto MT" pitchFamily="16" charset="0"/>
              </a:rPr>
              <a:t/>
            </a:r>
            <a:br>
              <a:rPr lang="en-US" altLang="zh-CN" sz="3600" b="1" dirty="0">
                <a:solidFill>
                  <a:srgbClr val="040404"/>
                </a:solidFill>
                <a:latin typeface="Calisto MT" pitchFamily="16" charset="0"/>
              </a:rPr>
            </a:br>
            <a:r>
              <a:rPr lang="en-US" altLang="zh-CN" sz="3600" b="1" dirty="0">
                <a:solidFill>
                  <a:srgbClr val="040404"/>
                </a:solidFill>
                <a:latin typeface="Calisto MT" pitchFamily="16" charset="0"/>
              </a:rPr>
              <a:t>• </a:t>
            </a:r>
            <a:r>
              <a:rPr lang="en-US" altLang="zh-CN" sz="3600" b="1" dirty="0" smtClean="0">
                <a:solidFill>
                  <a:srgbClr val="040404"/>
                </a:solidFill>
                <a:latin typeface="Calisto MT" pitchFamily="16" charset="0"/>
              </a:rPr>
              <a:t> High </a:t>
            </a:r>
            <a:r>
              <a:rPr lang="en-US" altLang="zh-CN" sz="3600" b="1" dirty="0">
                <a:solidFill>
                  <a:srgbClr val="040404"/>
                </a:solidFill>
                <a:latin typeface="Calisto MT" pitchFamily="16" charset="0"/>
              </a:rPr>
              <a:t>function </a:t>
            </a:r>
            <a:r>
              <a:rPr lang="en-US" altLang="zh-CN" sz="3600" b="1" dirty="0">
                <a:solidFill>
                  <a:srgbClr val="040404"/>
                </a:solidFill>
                <a:latin typeface="Calisto MT" pitchFamily="16" charset="0"/>
              </a:rPr>
              <a:t>preservation</a:t>
            </a:r>
          </a:p>
          <a:p>
            <a:pPr marL="0" indent="0">
              <a:buNone/>
            </a:pPr>
            <a:endParaRPr lang="en-US" altLang="zh-CN" sz="3600" b="1" dirty="0">
              <a:solidFill>
                <a:srgbClr val="040404"/>
              </a:solidFill>
              <a:latin typeface="Calisto MT" pitchFamily="16" charset="0"/>
            </a:endParaRPr>
          </a:p>
          <a:p>
            <a:pPr marL="0" indent="0">
              <a:buNone/>
            </a:pPr>
            <a:r>
              <a:rPr lang="en-US" altLang="zh-CN" sz="3600" b="1" dirty="0">
                <a:solidFill>
                  <a:srgbClr val="040404"/>
                </a:solidFill>
                <a:latin typeface="Calisto MT" pitchFamily="16" charset="0"/>
              </a:rPr>
              <a:t>• </a:t>
            </a:r>
            <a:r>
              <a:rPr lang="en-US" altLang="zh-CN" sz="3600" b="1" dirty="0" smtClean="0">
                <a:solidFill>
                  <a:srgbClr val="040404"/>
                </a:solidFill>
                <a:latin typeface="Calisto MT" pitchFamily="16" charset="0"/>
              </a:rPr>
              <a:t> Low </a:t>
            </a:r>
            <a:r>
              <a:rPr lang="en-US" altLang="zh-CN" sz="3600" b="1" dirty="0">
                <a:solidFill>
                  <a:srgbClr val="040404"/>
                </a:solidFill>
                <a:latin typeface="Calisto MT" pitchFamily="16" charset="0"/>
              </a:rPr>
              <a:t>performance </a:t>
            </a:r>
            <a:r>
              <a:rPr lang="en-US" altLang="zh-CN" sz="3600" b="1" dirty="0">
                <a:solidFill>
                  <a:srgbClr val="040404"/>
                </a:solidFill>
                <a:latin typeface="Calisto MT" pitchFamily="16" charset="0"/>
              </a:rPr>
              <a:t>overhead  </a:t>
            </a:r>
            <a:endParaRPr lang="zh-CN" altLang="en-US" sz="3600" b="1" dirty="0">
              <a:solidFill>
                <a:srgbClr val="040404"/>
              </a:solidFill>
              <a:latin typeface="Calisto MT" pitchFamily="1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664861" y="313175"/>
            <a:ext cx="7345362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zh-CN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Out-of-scope </a:t>
            </a:r>
            <a:r>
              <a:rPr lang="en-US" altLang="zh-CN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Goals</a:t>
            </a:r>
            <a:endParaRPr lang="en-US" altLang="zh-CN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7064" y="1795012"/>
            <a:ext cx="8091577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Bef>
                <a:spcPts val="2000"/>
              </a:spcBef>
              <a:buClr>
                <a:srgbClr val="3F3F3F"/>
              </a:buClr>
            </a:pPr>
            <a:r>
              <a:rPr lang="en-US" altLang="zh-CN" sz="3200" b="1" dirty="0" smtClean="0">
                <a:solidFill>
                  <a:srgbClr val="040404"/>
                </a:solidFill>
                <a:latin typeface="Arial" charset="0"/>
                <a:ea typeface="宋体" charset="-122"/>
                <a:cs typeface="Arial" charset="0"/>
              </a:rPr>
              <a:t>   </a:t>
            </a:r>
            <a:r>
              <a:rPr lang="en-US" altLang="zh-CN" sz="3600" b="1" dirty="0" smtClean="0">
                <a:solidFill>
                  <a:srgbClr val="040404"/>
                </a:solidFill>
                <a:latin typeface="Arial" charset="0"/>
                <a:ea typeface="宋体" charset="-122"/>
                <a:cs typeface="Arial" charset="0"/>
              </a:rPr>
              <a:t>Doesn’t </a:t>
            </a:r>
            <a:r>
              <a:rPr lang="en-US" altLang="zh-CN" sz="3600" b="1" dirty="0">
                <a:solidFill>
                  <a:srgbClr val="040404"/>
                </a:solidFill>
                <a:latin typeface="Arial" charset="0"/>
                <a:ea typeface="宋体" charset="-122"/>
                <a:cs typeface="Arial" charset="0"/>
              </a:rPr>
              <a:t>address following threats</a:t>
            </a:r>
            <a:r>
              <a:rPr lang="en-US" altLang="zh-CN" sz="3600" b="1" dirty="0">
                <a:solidFill>
                  <a:srgbClr val="040404"/>
                </a:solidFill>
                <a:latin typeface="Arial" charset="0"/>
                <a:ea typeface="宋体" charset="-122"/>
                <a:cs typeface="Arial" charset="0"/>
              </a:rPr>
              <a:t>:</a:t>
            </a:r>
            <a:endParaRPr lang="en-US" altLang="zh-CN" sz="3600" b="1" dirty="0">
              <a:solidFill>
                <a:srgbClr val="040404"/>
              </a:solidFill>
              <a:latin typeface="Arial" charset="0"/>
              <a:ea typeface="宋体" charset="-122"/>
              <a:cs typeface="Arial" charset="0"/>
            </a:endParaRPr>
          </a:p>
          <a:p>
            <a:pPr lvl="1">
              <a:lnSpc>
                <a:spcPct val="200000"/>
              </a:lnSpc>
              <a:spcBef>
                <a:spcPts val="6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2800" dirty="0">
                <a:solidFill>
                  <a:srgbClr val="040404"/>
                </a:solidFill>
                <a:latin typeface="Calisto MT" pitchFamily="16" charset="0"/>
              </a:rPr>
              <a:t>Within-Site </a:t>
            </a:r>
            <a:r>
              <a:rPr lang="en-US" altLang="zh-CN" sz="2800" dirty="0" smtClean="0">
                <a:solidFill>
                  <a:srgbClr val="040404"/>
                </a:solidFill>
                <a:latin typeface="Calisto MT" pitchFamily="16" charset="0"/>
              </a:rPr>
              <a:t>Tracking</a:t>
            </a:r>
            <a:endParaRPr lang="en-US" altLang="zh-CN" sz="2800" dirty="0">
              <a:solidFill>
                <a:srgbClr val="040404"/>
              </a:solidFill>
              <a:latin typeface="Calisto MT" pitchFamily="16" charset="0"/>
            </a:endParaRPr>
          </a:p>
          <a:p>
            <a:pPr lvl="1">
              <a:lnSpc>
                <a:spcPct val="200000"/>
              </a:lnSpc>
              <a:spcBef>
                <a:spcPts val="6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2800" dirty="0">
                <a:solidFill>
                  <a:srgbClr val="040404"/>
                </a:solidFill>
                <a:latin typeface="Calisto MT" pitchFamily="16" charset="0"/>
              </a:rPr>
              <a:t>Tracking by exploiting browser vulnerabilities</a:t>
            </a:r>
          </a:p>
          <a:p>
            <a:pPr lvl="1">
              <a:lnSpc>
                <a:spcPct val="200000"/>
              </a:lnSpc>
              <a:spcBef>
                <a:spcPts val="6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2800" dirty="0">
                <a:solidFill>
                  <a:srgbClr val="040404"/>
                </a:solidFill>
                <a:latin typeface="Calisto MT" pitchFamily="16" charset="0"/>
              </a:rPr>
              <a:t>Stateless </a:t>
            </a:r>
            <a:r>
              <a:rPr lang="en-US" altLang="zh-CN" sz="2800" dirty="0" smtClean="0">
                <a:solidFill>
                  <a:srgbClr val="040404"/>
                </a:solidFill>
                <a:latin typeface="Calisto MT" pitchFamily="16" charset="0"/>
              </a:rPr>
              <a:t>tracking</a:t>
            </a:r>
            <a:endParaRPr lang="en-US" altLang="zh-CN" sz="2800" dirty="0">
              <a:solidFill>
                <a:srgbClr val="040404"/>
              </a:solidFill>
              <a:latin typeface="Calisto MT" pitchFamily="1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Roadmap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14413" y="1943100"/>
            <a:ext cx="7345362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>
                <a:solidFill>
                  <a:srgbClr val="3F3F3F"/>
                </a:solidFill>
                <a:latin typeface="Calisto MT" pitchFamily="16" charset="0"/>
              </a:rPr>
              <a:t>Introduction</a:t>
            </a:r>
            <a:endParaRPr lang="en-US" altLang="zh-CN" sz="3600" dirty="0">
              <a:solidFill>
                <a:srgbClr val="3F3F3F"/>
              </a:solidFill>
              <a:latin typeface="Calisto MT" pitchFamily="16" charset="0"/>
            </a:endParaRP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b="1" dirty="0">
                <a:solidFill>
                  <a:srgbClr val="3F3F3F"/>
                </a:solidFill>
                <a:latin typeface="Calisto MT" pitchFamily="16" charset="0"/>
              </a:rPr>
              <a:t>Previous work </a:t>
            </a:r>
            <a:r>
              <a:rPr lang="en-US" altLang="zh-CN" sz="3600" b="1" dirty="0">
                <a:solidFill>
                  <a:srgbClr val="3F3F3F"/>
                </a:solidFill>
                <a:latin typeface="Calisto MT" pitchFamily="16" charset="0"/>
              </a:rPr>
              <a:t>&amp; Novelty</a:t>
            </a: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3F3F3F"/>
                </a:solidFill>
                <a:latin typeface="Calisto MT" pitchFamily="16" charset="0"/>
              </a:rPr>
              <a:t>System </a:t>
            </a:r>
            <a:r>
              <a:rPr lang="en-US" altLang="zh-CN" sz="3600" dirty="0">
                <a:solidFill>
                  <a:srgbClr val="3F3F3F"/>
                </a:solidFill>
                <a:latin typeface="Calisto MT" pitchFamily="16" charset="0"/>
              </a:rPr>
              <a:t>Design</a:t>
            </a: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>
                <a:solidFill>
                  <a:srgbClr val="3F3F3F"/>
                </a:solidFill>
                <a:latin typeface="Calisto MT" pitchFamily="16" charset="0"/>
              </a:rPr>
              <a:t>Evaluation</a:t>
            </a:r>
          </a:p>
          <a:p>
            <a:pPr>
              <a:spcBef>
                <a:spcPts val="2000"/>
              </a:spcBef>
              <a:buClr>
                <a:srgbClr val="3F3F3F"/>
              </a:buClr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3F3F3F"/>
                </a:solidFill>
                <a:latin typeface="Calisto MT" pitchFamily="16" charset="0"/>
              </a:rPr>
              <a:t>Summary</a:t>
            </a:r>
            <a:endParaRPr lang="en-US" altLang="zh-CN" sz="3600" dirty="0">
              <a:solidFill>
                <a:srgbClr val="3F3F3F"/>
              </a:solidFill>
              <a:latin typeface="Calisto MT" pitchFamily="16" charset="0"/>
            </a:endParaRPr>
          </a:p>
          <a:p>
            <a:pPr marL="341313">
              <a:spcBef>
                <a:spcPts val="2000"/>
              </a:spcBef>
              <a:buClrTx/>
              <a:buFontTx/>
              <a:buNone/>
            </a:pPr>
            <a:endParaRPr lang="en-US" altLang="zh-CN" sz="3600" dirty="0">
              <a:solidFill>
                <a:srgbClr val="3F3F3F"/>
              </a:solidFill>
              <a:latin typeface="Calisto MT" pitchFamily="1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2347" y="533400"/>
            <a:ext cx="10972800" cy="990600"/>
          </a:xfrm>
        </p:spPr>
        <p:txBody>
          <a:bodyPr/>
          <a:lstStyle/>
          <a:p>
            <a:pPr algn="ctr"/>
            <a:r>
              <a:rPr lang="en-US" altLang="zh-CN" dirty="0" smtClean="0"/>
              <a:t>Previous Work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588000" y="6356351"/>
            <a:ext cx="1016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ClrTx/>
              <a:buFontTx/>
              <a:buNone/>
            </a:pPr>
            <a:fld id="{43CF94AF-3FEF-4955-A17D-AADB680A4B77}" type="slidenum">
              <a:rPr lang="zh-CN" altLang="zh-CN" sz="1200">
                <a:solidFill>
                  <a:srgbClr val="B0BBBF"/>
                </a:solidFill>
                <a:latin typeface="Calisto MT" pitchFamily="16" charset="0"/>
              </a:rPr>
              <a:pPr algn="ctr">
                <a:buClrTx/>
                <a:buFontTx/>
                <a:buNone/>
              </a:pPr>
              <a:t>8</a:t>
            </a:fld>
            <a:endParaRPr lang="zh-CN" altLang="zh-CN" sz="1200">
              <a:solidFill>
                <a:srgbClr val="B0BBBF"/>
              </a:solidFill>
              <a:latin typeface="Calisto MT" pitchFamily="1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77282" y="5634667"/>
            <a:ext cx="9793816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  <a:latin typeface="Calisto MT" pitchFamily="16" charset="0"/>
              </a:rPr>
              <a:t>No effective defense approach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31815" y="1938184"/>
            <a:ext cx="9333619" cy="301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 marL="576263" indent="-227013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rgbClr val="040404"/>
                </a:solidFill>
                <a:cs typeface="Arial" charset="0"/>
              </a:rPr>
              <a:t>  Disable </a:t>
            </a:r>
            <a:r>
              <a:rPr lang="en-US" altLang="zh-CN" sz="2800" b="1" dirty="0">
                <a:solidFill>
                  <a:srgbClr val="040404"/>
                </a:solidFill>
                <a:cs typeface="Arial" charset="0"/>
              </a:rPr>
              <a:t>third-party identifiers </a:t>
            </a:r>
            <a:endParaRPr lang="en-US" altLang="zh-CN" sz="2800" b="1" dirty="0" smtClean="0">
              <a:solidFill>
                <a:srgbClr val="040404"/>
              </a:solidFill>
              <a:cs typeface="Arial" charset="0"/>
            </a:endParaRPr>
          </a:p>
          <a:p>
            <a:pPr marL="349250" lvl="1" indent="0">
              <a:spcBef>
                <a:spcPts val="600"/>
              </a:spcBef>
              <a:buClr>
                <a:srgbClr val="3F3F3F"/>
              </a:buClr>
            </a:pPr>
            <a:r>
              <a:rPr lang="en-US" altLang="zh-CN" sz="2200" dirty="0" smtClean="0">
                <a:solidFill>
                  <a:srgbClr val="3F3F3F"/>
                </a:solidFill>
                <a:cs typeface="Arial" charset="0"/>
              </a:rPr>
              <a:t>      Can be easily bypassed</a:t>
            </a:r>
          </a:p>
          <a:p>
            <a:pPr marL="342900" indent="-342900">
              <a:lnSpc>
                <a:spcPct val="150000"/>
              </a:lnSpc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rgbClr val="040404"/>
                </a:solidFill>
                <a:cs typeface="Arial" charset="0"/>
              </a:rPr>
              <a:t>  Blacklist </a:t>
            </a:r>
            <a:r>
              <a:rPr lang="en-US" altLang="zh-CN" sz="2800" b="1" dirty="0" smtClean="0">
                <a:solidFill>
                  <a:srgbClr val="040404"/>
                </a:solidFill>
              </a:rPr>
              <a:t>third-party </a:t>
            </a:r>
            <a:r>
              <a:rPr lang="en-US" altLang="zh-CN" sz="2800" b="1" dirty="0">
                <a:solidFill>
                  <a:srgbClr val="040404"/>
                </a:solidFill>
              </a:rPr>
              <a:t>requests </a:t>
            </a:r>
            <a:endParaRPr lang="en-US" altLang="zh-CN" sz="2800" b="1" dirty="0">
              <a:solidFill>
                <a:srgbClr val="040404"/>
              </a:solidFill>
              <a:cs typeface="Arial" charset="0"/>
            </a:endParaRPr>
          </a:p>
          <a:p>
            <a:pPr marL="349250" lvl="1" indent="0">
              <a:spcBef>
                <a:spcPts val="600"/>
              </a:spcBef>
              <a:buClr>
                <a:srgbClr val="3F3F3F"/>
              </a:buClr>
            </a:pPr>
            <a:r>
              <a:rPr lang="en-US" altLang="zh-CN" sz="2200" dirty="0" smtClean="0">
                <a:solidFill>
                  <a:srgbClr val="3F3F3F"/>
                </a:solidFill>
                <a:cs typeface="Arial" charset="0"/>
              </a:rPr>
              <a:t>      Priori </a:t>
            </a:r>
            <a:r>
              <a:rPr lang="en-US" altLang="zh-CN" sz="2200" dirty="0">
                <a:solidFill>
                  <a:srgbClr val="3F3F3F"/>
                </a:solidFill>
                <a:cs typeface="Arial" charset="0"/>
              </a:rPr>
              <a:t>knowledge of tracking server</a:t>
            </a:r>
          </a:p>
          <a:p>
            <a:pPr marL="342900" indent="-342900">
              <a:lnSpc>
                <a:spcPct val="150000"/>
              </a:lnSpc>
              <a:spcBef>
                <a:spcPts val="2000"/>
              </a:spcBef>
              <a:buClr>
                <a:srgbClr val="3F3F3F"/>
              </a:buClr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rgbClr val="040404"/>
                </a:solidFill>
                <a:cs typeface="Arial" charset="0"/>
              </a:rPr>
              <a:t>  Do-not-track </a:t>
            </a:r>
            <a:r>
              <a:rPr lang="en-US" altLang="zh-CN" sz="2800" b="1" dirty="0">
                <a:solidFill>
                  <a:srgbClr val="040404"/>
                </a:solidFill>
                <a:cs typeface="Arial" charset="0"/>
              </a:rPr>
              <a:t>header</a:t>
            </a:r>
          </a:p>
          <a:p>
            <a:pPr marL="349250" lvl="1" indent="0">
              <a:spcBef>
                <a:spcPts val="600"/>
              </a:spcBef>
              <a:buClr>
                <a:srgbClr val="3F3F3F"/>
              </a:buClr>
            </a:pPr>
            <a:r>
              <a:rPr lang="en-US" altLang="zh-CN" sz="2200" dirty="0" smtClean="0">
                <a:solidFill>
                  <a:srgbClr val="3F3F3F"/>
                </a:solidFill>
                <a:cs typeface="Arial" charset="0"/>
              </a:rPr>
              <a:t>      No </a:t>
            </a:r>
            <a:r>
              <a:rPr lang="en-US" altLang="zh-CN" sz="2200" dirty="0">
                <a:solidFill>
                  <a:srgbClr val="3F3F3F"/>
                </a:solidFill>
                <a:cs typeface="Arial" charset="0"/>
              </a:rPr>
              <a:t>enforcement</a:t>
            </a:r>
          </a:p>
          <a:p>
            <a:pPr marL="341313">
              <a:lnSpc>
                <a:spcPct val="150000"/>
              </a:lnSpc>
              <a:spcBef>
                <a:spcPts val="2000"/>
              </a:spcBef>
              <a:buClrTx/>
              <a:buFontTx/>
              <a:buNone/>
            </a:pPr>
            <a:endParaRPr lang="en-US" altLang="zh-CN" sz="2400" b="1" dirty="0">
              <a:solidFill>
                <a:srgbClr val="3F3F3F"/>
              </a:solidFill>
              <a:cs typeface="Arial" charset="0"/>
            </a:endParaRPr>
          </a:p>
          <a:p>
            <a:pPr marL="341313">
              <a:lnSpc>
                <a:spcPct val="150000"/>
              </a:lnSpc>
              <a:spcBef>
                <a:spcPts val="2000"/>
              </a:spcBef>
              <a:buClrTx/>
              <a:buFontTx/>
              <a:buNone/>
            </a:pPr>
            <a:r>
              <a:rPr lang="en-US" altLang="zh-CN" sz="2400" b="1" dirty="0" smtClean="0">
                <a:solidFill>
                  <a:srgbClr val="3F3F3F"/>
                </a:solidFill>
                <a:cs typeface="Arial" charset="0"/>
              </a:rPr>
              <a:t>                </a:t>
            </a:r>
            <a:endParaRPr lang="en-US" altLang="zh-CN" sz="2400" b="1" dirty="0">
              <a:solidFill>
                <a:srgbClr val="3F3F3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Novelty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127" y="1924050"/>
            <a:ext cx="11566873" cy="50596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3200" b="1" dirty="0" smtClean="0">
                <a:solidFill>
                  <a:srgbClr val="040404"/>
                </a:solidFill>
              </a:rPr>
              <a:t>  </a:t>
            </a:r>
            <a:r>
              <a:rPr lang="en-US" altLang="zh-CN" sz="3200" b="1" dirty="0" err="1" smtClean="0">
                <a:solidFill>
                  <a:srgbClr val="040404"/>
                </a:solidFill>
              </a:rPr>
              <a:t>TrackingFree</a:t>
            </a:r>
            <a:r>
              <a:rPr lang="zh-CN" altLang="en-US" sz="3200" dirty="0" smtClean="0">
                <a:solidFill>
                  <a:srgbClr val="040404"/>
                </a:solidFill>
              </a:rPr>
              <a:t>：</a:t>
            </a:r>
            <a:endParaRPr lang="en-US" altLang="zh-CN" sz="3200" dirty="0" smtClean="0">
              <a:solidFill>
                <a:srgbClr val="040404"/>
              </a:solidFill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rgbClr val="040404"/>
                </a:solidFill>
              </a:rPr>
              <a:t> </a:t>
            </a:r>
            <a:r>
              <a:rPr lang="en-US" altLang="zh-CN" sz="3200" dirty="0" smtClean="0">
                <a:solidFill>
                  <a:srgbClr val="040404"/>
                </a:solidFill>
              </a:rPr>
              <a:t>    </a:t>
            </a:r>
            <a:r>
              <a:rPr lang="en-US" altLang="zh-CN" sz="2600" dirty="0" smtClean="0">
                <a:solidFill>
                  <a:srgbClr val="040404"/>
                </a:solidFill>
              </a:rPr>
              <a:t>First </a:t>
            </a:r>
            <a:r>
              <a:rPr lang="en-US" altLang="zh-CN" sz="2600" dirty="0">
                <a:solidFill>
                  <a:srgbClr val="040404"/>
                </a:solidFill>
              </a:rPr>
              <a:t>anti-tracking</a:t>
            </a:r>
            <a:r>
              <a:rPr lang="en-US" altLang="zh-CN" sz="2600" dirty="0">
                <a:solidFill>
                  <a:srgbClr val="040404"/>
                </a:solidFill>
              </a:rPr>
              <a:t> </a:t>
            </a:r>
            <a:r>
              <a:rPr lang="en-US" altLang="zh-CN" sz="2600" dirty="0">
                <a:solidFill>
                  <a:srgbClr val="040404"/>
                </a:solidFill>
              </a:rPr>
              <a:t>browser </a:t>
            </a:r>
            <a:r>
              <a:rPr lang="en-US" altLang="zh-CN" sz="2600" dirty="0">
                <a:solidFill>
                  <a:srgbClr val="040404"/>
                </a:solidFill>
              </a:rPr>
              <a:t>by mitigating unique identifiers. </a:t>
            </a:r>
            <a:endParaRPr lang="en-US" altLang="zh-CN" sz="1200" b="1" dirty="0" smtClean="0">
              <a:solidFill>
                <a:srgbClr val="040404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3200" b="1" dirty="0" smtClean="0"/>
              <a:t>  </a:t>
            </a:r>
            <a:r>
              <a:rPr lang="en-US" altLang="zh-CN" sz="3200" b="1" dirty="0" smtClean="0">
                <a:solidFill>
                  <a:srgbClr val="040404"/>
                </a:solidFill>
              </a:rPr>
              <a:t>Main </a:t>
            </a:r>
            <a:r>
              <a:rPr lang="en-US" altLang="zh-CN" sz="3200" b="1" dirty="0">
                <a:solidFill>
                  <a:srgbClr val="040404"/>
                </a:solidFill>
              </a:rPr>
              <a:t>idea: </a:t>
            </a:r>
            <a:endParaRPr lang="en-US" altLang="zh-CN" sz="3200" b="1" dirty="0">
              <a:solidFill>
                <a:srgbClr val="040404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altLang="zh-CN" sz="2600" dirty="0">
                <a:solidFill>
                  <a:srgbClr val="040404"/>
                </a:solidFill>
                <a:latin typeface="Arial" charset="0"/>
                <a:ea typeface="宋体" charset="-122"/>
                <a:cs typeface="Arial" charset="0"/>
              </a:rPr>
              <a:t>Partition </a:t>
            </a:r>
            <a:r>
              <a:rPr lang="en-US" altLang="zh-CN" sz="2600" dirty="0">
                <a:solidFill>
                  <a:srgbClr val="040404"/>
                </a:solidFill>
                <a:latin typeface="Arial" charset="0"/>
                <a:ea typeface="宋体" charset="-122"/>
                <a:cs typeface="Arial" charset="0"/>
              </a:rPr>
              <a:t>client-side states into multiple isolation </a:t>
            </a:r>
            <a:r>
              <a:rPr lang="en-US" altLang="zh-CN" sz="2600" dirty="0">
                <a:solidFill>
                  <a:srgbClr val="040404"/>
                </a:solidFill>
                <a:latin typeface="Arial" charset="0"/>
                <a:ea typeface="宋体" charset="-122"/>
                <a:cs typeface="Arial" charset="0"/>
              </a:rPr>
              <a:t>units</a:t>
            </a:r>
          </a:p>
          <a:p>
            <a:pPr lvl="2">
              <a:lnSpc>
                <a:spcPct val="150000"/>
              </a:lnSpc>
            </a:pPr>
            <a:r>
              <a:rPr lang="en-US" altLang="zh-CN" sz="2600" dirty="0">
                <a:solidFill>
                  <a:srgbClr val="040404"/>
                </a:solidFill>
                <a:latin typeface="Arial" charset="0"/>
                <a:ea typeface="宋体" charset="-122"/>
                <a:cs typeface="Arial" charset="0"/>
              </a:rPr>
              <a:t>Identifiers </a:t>
            </a:r>
            <a:r>
              <a:rPr lang="en-US" altLang="zh-CN" sz="2600" dirty="0">
                <a:solidFill>
                  <a:srgbClr val="040404"/>
                </a:solidFill>
                <a:latin typeface="Arial" charset="0"/>
                <a:ea typeface="宋体" charset="-122"/>
                <a:cs typeface="Arial" charset="0"/>
              </a:rPr>
              <a:t>still exist but are not unique</a:t>
            </a:r>
          </a:p>
          <a:p>
            <a:pPr lvl="2">
              <a:lnSpc>
                <a:spcPct val="150000"/>
              </a:lnSpc>
            </a:pPr>
            <a:r>
              <a:rPr lang="en-US" altLang="zh-CN" sz="2600" dirty="0">
                <a:solidFill>
                  <a:srgbClr val="040404"/>
                </a:solidFill>
                <a:latin typeface="Arial" charset="0"/>
                <a:ea typeface="宋体" charset="-122"/>
                <a:cs typeface="Arial" charset="0"/>
              </a:rPr>
              <a:t>Cut off</a:t>
            </a:r>
            <a:r>
              <a:rPr lang="en-US" altLang="zh-CN" sz="2600" dirty="0">
                <a:solidFill>
                  <a:srgbClr val="040404"/>
                </a:solidFill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en-US" altLang="zh-CN" sz="2600" dirty="0">
                <a:solidFill>
                  <a:srgbClr val="040404"/>
                </a:solidFill>
                <a:latin typeface="Arial" charset="0"/>
                <a:ea typeface="宋体" charset="-122"/>
                <a:cs typeface="Arial" charset="0"/>
              </a:rPr>
              <a:t>the </a:t>
            </a:r>
            <a:r>
              <a:rPr lang="en-US" altLang="zh-CN" sz="2600" dirty="0">
                <a:solidFill>
                  <a:srgbClr val="040404"/>
                </a:solidFill>
                <a:latin typeface="Arial" charset="0"/>
                <a:ea typeface="宋体" charset="-122"/>
                <a:cs typeface="Arial" charset="0"/>
              </a:rPr>
              <a:t>tracking chain </a:t>
            </a:r>
            <a:r>
              <a:rPr lang="en-US" altLang="zh-CN" sz="2600" dirty="0">
                <a:solidFill>
                  <a:srgbClr val="040404"/>
                </a:solidFill>
                <a:latin typeface="Arial" charset="0"/>
                <a:ea typeface="宋体" charset="-122"/>
                <a:cs typeface="Arial" charset="0"/>
              </a:rPr>
              <a:t> </a:t>
            </a:r>
            <a:endParaRPr lang="zh-CN" altLang="en-US" sz="2600" dirty="0">
              <a:solidFill>
                <a:srgbClr val="040404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26381"/>
            <a:ext cx="12192000" cy="45719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透明">
  <a:themeElements>
    <a:clrScheme name="透明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solidFill>
          <a:srgbClr val="C00000">
            <a:alpha val="6700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1682</Words>
  <Application>Microsoft Office PowerPoint</Application>
  <PresentationFormat>自定义</PresentationFormat>
  <Paragraphs>301</Paragraphs>
  <Slides>33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透明</vt:lpstr>
      <vt:lpstr>PowerPoint 演示文稿</vt:lpstr>
      <vt:lpstr>Roadmap</vt:lpstr>
      <vt:lpstr>Web Tracking</vt:lpstr>
      <vt:lpstr>Research problem</vt:lpstr>
      <vt:lpstr>Goals </vt:lpstr>
      <vt:lpstr>PowerPoint 演示文稿</vt:lpstr>
      <vt:lpstr>Roadmap</vt:lpstr>
      <vt:lpstr>Previous Work</vt:lpstr>
      <vt:lpstr>Novelty</vt:lpstr>
      <vt:lpstr>Roadmap</vt:lpstr>
      <vt:lpstr>PowerPoint 演示文稿</vt:lpstr>
      <vt:lpstr>Content allocation mechanism</vt:lpstr>
      <vt:lpstr>Initial Contents Allocation </vt:lpstr>
      <vt:lpstr>Derivative Contents Allocation</vt:lpstr>
      <vt:lpstr>Principal Switch</vt:lpstr>
      <vt:lpstr>Principal Selection</vt:lpstr>
      <vt:lpstr>Graph of Principals</vt:lpstr>
      <vt:lpstr>Principal Communication</vt:lpstr>
      <vt:lpstr>Explicit communication </vt:lpstr>
      <vt:lpstr>Example</vt:lpstr>
      <vt:lpstr>Implicit Communication</vt:lpstr>
      <vt:lpstr>Preference Configure</vt:lpstr>
      <vt:lpstr>PowerPoint 演示文稿</vt:lpstr>
      <vt:lpstr>Roadmap</vt:lpstr>
      <vt:lpstr>PowerPoint 演示文稿</vt:lpstr>
      <vt:lpstr>Formal Proof</vt:lpstr>
      <vt:lpstr>Experiments with Real World Web Sites</vt:lpstr>
      <vt:lpstr>Performance: Latency </vt:lpstr>
      <vt:lpstr>Performance: Memory &amp; Disk overhead  </vt:lpstr>
      <vt:lpstr>Compatibility</vt:lpstr>
      <vt:lpstr>Roadmap</vt:lpstr>
      <vt:lpstr>Summary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2015-09-11T05:40:14Z</dcterms:created>
  <dcterms:modified xsi:type="dcterms:W3CDTF">2015-09-17T05:14:33Z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